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5.xml" ContentType="application/vnd.openxmlformats-officedocument.themeOverride+xml"/>
  <Override PartName="/ppt/notesSlides/notesSlide9.xml" ContentType="application/vnd.openxmlformats-officedocument.presentationml.notesSlide+xml"/>
  <Override PartName="/ppt/theme/themeOverride6.xml" ContentType="application/vnd.openxmlformats-officedocument.themeOverride+xml"/>
  <Override PartName="/ppt/notesSlides/notesSlide10.xml" ContentType="application/vnd.openxmlformats-officedocument.presentationml.notesSlide+xml"/>
  <Override PartName="/ppt/theme/themeOverride7.xml" ContentType="application/vnd.openxmlformats-officedocument.themeOverride+xml"/>
  <Override PartName="/ppt/notesSlides/notesSlide11.xml" ContentType="application/vnd.openxmlformats-officedocument.presentationml.notesSlide+xml"/>
  <Override PartName="/ppt/theme/themeOverride8.xml" ContentType="application/vnd.openxmlformats-officedocument.themeOverride+xml"/>
  <Override PartName="/ppt/notesSlides/notesSlide12.xml" ContentType="application/vnd.openxmlformats-officedocument.presentationml.notesSlide+xml"/>
  <Override PartName="/ppt/theme/themeOverride9.xml" ContentType="application/vnd.openxmlformats-officedocument.themeOverride+xml"/>
  <Override PartName="/ppt/notesSlides/notesSlide13.xml" ContentType="application/vnd.openxmlformats-officedocument.presentationml.notesSlide+xml"/>
  <Override PartName="/ppt/theme/themeOverride10.xml" ContentType="application/vnd.openxmlformats-officedocument.themeOverride+xml"/>
  <Override PartName="/ppt/notesSlides/notesSlide14.xml" ContentType="application/vnd.openxmlformats-officedocument.presentationml.notesSlide+xml"/>
  <Override PartName="/ppt/theme/themeOverride11.xml" ContentType="application/vnd.openxmlformats-officedocument.themeOverride+xml"/>
  <Override PartName="/ppt/notesSlides/notesSlide15.xml" ContentType="application/vnd.openxmlformats-officedocument.presentationml.notesSlide+xml"/>
  <Override PartName="/ppt/theme/themeOverride12.xml" ContentType="application/vnd.openxmlformats-officedocument.themeOverride+xml"/>
  <Override PartName="/ppt/notesSlides/notesSlide16.xml" ContentType="application/vnd.openxmlformats-officedocument.presentationml.notesSlide+xml"/>
  <Override PartName="/ppt/theme/themeOverride13.xml" ContentType="application/vnd.openxmlformats-officedocument.themeOverride+xml"/>
  <Override PartName="/ppt/notesSlides/notesSlide17.xml" ContentType="application/vnd.openxmlformats-officedocument.presentationml.notesSlide+xml"/>
  <Override PartName="/ppt/theme/themeOverride14.xml" ContentType="application/vnd.openxmlformats-officedocument.themeOverride+xml"/>
  <Override PartName="/ppt/notesSlides/notesSlide18.xml" ContentType="application/vnd.openxmlformats-officedocument.presentationml.notesSlide+xml"/>
  <Override PartName="/ppt/theme/themeOverride15.xml" ContentType="application/vnd.openxmlformats-officedocument.themeOverride+xml"/>
  <Override PartName="/ppt/notesSlides/notesSlide19.xml" ContentType="application/vnd.openxmlformats-officedocument.presentationml.notesSlide+xml"/>
  <Override PartName="/ppt/theme/themeOverride16.xml" ContentType="application/vnd.openxmlformats-officedocument.themeOverride+xml"/>
  <Override PartName="/ppt/notesSlides/notesSlide20.xml" ContentType="application/vnd.openxmlformats-officedocument.presentationml.notesSlide+xml"/>
  <Override PartName="/ppt/theme/themeOverride17.xml" ContentType="application/vnd.openxmlformats-officedocument.themeOverride+xml"/>
  <Override PartName="/ppt/notesSlides/notesSlide21.xml" ContentType="application/vnd.openxmlformats-officedocument.presentationml.notesSlide+xml"/>
  <Override PartName="/ppt/theme/themeOverride18.xml" ContentType="application/vnd.openxmlformats-officedocument.themeOverride+xml"/>
  <Override PartName="/ppt/notesSlides/notesSlide22.xml" ContentType="application/vnd.openxmlformats-officedocument.presentationml.notesSlide+xml"/>
  <Override PartName="/ppt/theme/themeOverride19.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20.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21.xml" ContentType="application/vnd.openxmlformats-officedocument.themeOverride+xml"/>
  <Override PartName="/ppt/notesSlides/notesSlide30.xml" ContentType="application/vnd.openxmlformats-officedocument.presentationml.notesSlide+xml"/>
  <Override PartName="/ppt/theme/themeOverride22.xml" ContentType="application/vnd.openxmlformats-officedocument.themeOverride+xml"/>
  <Override PartName="/ppt/notesSlides/notesSlide31.xml" ContentType="application/vnd.openxmlformats-officedocument.presentationml.notesSlide+xml"/>
  <Override PartName="/ppt/theme/themeOverride23.xml" ContentType="application/vnd.openxmlformats-officedocument.themeOverride+xml"/>
  <Override PartName="/ppt/notesSlides/notesSlide32.xml" ContentType="application/vnd.openxmlformats-officedocument.presentationml.notesSl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notesSlides/notesSlide33.xml" ContentType="application/vnd.openxmlformats-officedocument.presentationml.notesSlide+xml"/>
  <Override PartName="/ppt/theme/themeOverride27.xml" ContentType="application/vnd.openxmlformats-officedocument.themeOverride+xml"/>
  <Override PartName="/ppt/notesSlides/notesSlide34.xml" ContentType="application/vnd.openxmlformats-officedocument.presentationml.notesSlide+xml"/>
  <Override PartName="/ppt/theme/themeOverride28.xml" ContentType="application/vnd.openxmlformats-officedocument.themeOverride+xml"/>
  <Override PartName="/ppt/notesSlides/notesSlide35.xml" ContentType="application/vnd.openxmlformats-officedocument.presentationml.notesSlide+xml"/>
  <Override PartName="/ppt/theme/themeOverride29.xml" ContentType="application/vnd.openxmlformats-officedocument.themeOverride+xml"/>
  <Override PartName="/ppt/notesSlides/notesSlide36.xml" ContentType="application/vnd.openxmlformats-officedocument.presentationml.notesSlide+xml"/>
  <Override PartName="/ppt/theme/themeOverride30.xml" ContentType="application/vnd.openxmlformats-officedocument.themeOverride+xml"/>
  <Override PartName="/ppt/notesSlides/notesSlide37.xml" ContentType="application/vnd.openxmlformats-officedocument.presentationml.notesSlide+xml"/>
  <Override PartName="/ppt/theme/themeOverride31.xml" ContentType="application/vnd.openxmlformats-officedocument.themeOverride+xml"/>
  <Override PartName="/ppt/notesSlides/notesSlide38.xml" ContentType="application/vnd.openxmlformats-officedocument.presentationml.notesSlide+xml"/>
  <Override PartName="/ppt/theme/themeOverride32.xml" ContentType="application/vnd.openxmlformats-officedocument.themeOverride+xml"/>
  <Override PartName="/ppt/notesSlides/notesSlide39.xml" ContentType="application/vnd.openxmlformats-officedocument.presentationml.notesSlide+xml"/>
  <Override PartName="/ppt/theme/themeOverride33.xml" ContentType="application/vnd.openxmlformats-officedocument.themeOverride+xml"/>
  <Override PartName="/ppt/notesSlides/notesSlide40.xml" ContentType="application/vnd.openxmlformats-officedocument.presentationml.notesSlide+xml"/>
  <Override PartName="/ppt/theme/themeOverride34.xml" ContentType="application/vnd.openxmlformats-officedocument.themeOverride+xml"/>
  <Override PartName="/ppt/notesSlides/notesSlide41.xml" ContentType="application/vnd.openxmlformats-officedocument.presentationml.notesSlide+xml"/>
  <Override PartName="/ppt/theme/themeOverride35.xml" ContentType="application/vnd.openxmlformats-officedocument.themeOverride+xml"/>
  <Override PartName="/ppt/notesSlides/notesSlide42.xml" ContentType="application/vnd.openxmlformats-officedocument.presentationml.notesSlide+xml"/>
  <Override PartName="/ppt/theme/themeOverride36.xml" ContentType="application/vnd.openxmlformats-officedocument.themeOverride+xml"/>
  <Override PartName="/ppt/notesSlides/notesSlide43.xml" ContentType="application/vnd.openxmlformats-officedocument.presentationml.notesSlide+xml"/>
  <Override PartName="/ppt/theme/themeOverride37.xml" ContentType="application/vnd.openxmlformats-officedocument.themeOverride+xml"/>
  <Override PartName="/ppt/notesSlides/notesSlide44.xml" ContentType="application/vnd.openxmlformats-officedocument.presentationml.notesSlide+xml"/>
  <Override PartName="/ppt/theme/themeOverride38.xml" ContentType="application/vnd.openxmlformats-officedocument.themeOverride+xml"/>
  <Override PartName="/ppt/notesSlides/notesSlide45.xml" ContentType="application/vnd.openxmlformats-officedocument.presentationml.notesSlide+xml"/>
  <Override PartName="/ppt/theme/themeOverride39.xml" ContentType="application/vnd.openxmlformats-officedocument.themeOverride+xml"/>
  <Override PartName="/ppt/notesSlides/notesSlide46.xml" ContentType="application/vnd.openxmlformats-officedocument.presentationml.notesSlide+xml"/>
  <Override PartName="/ppt/theme/themeOverride40.xml" ContentType="application/vnd.openxmlformats-officedocument.themeOverride+xml"/>
  <Override PartName="/ppt/notesSlides/notesSlide47.xml" ContentType="application/vnd.openxmlformats-officedocument.presentationml.notesSlide+xml"/>
  <Override PartName="/ppt/theme/themeOverride41.xml" ContentType="application/vnd.openxmlformats-officedocument.themeOverr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heme/themeOverride42.xml" ContentType="application/vnd.openxmlformats-officedocument.themeOverride+xml"/>
  <Override PartName="/ppt/notesSlides/notesSlide50.xml" ContentType="application/vnd.openxmlformats-officedocument.presentationml.notesSlide+xml"/>
  <Override PartName="/ppt/theme/themeOverride43.xml" ContentType="application/vnd.openxmlformats-officedocument.themeOverride+xml"/>
  <Override PartName="/ppt/theme/themeOverride44.xml" ContentType="application/vnd.openxmlformats-officedocument.themeOverride+xml"/>
  <Override PartName="/ppt/notesSlides/notesSlide51.xml" ContentType="application/vnd.openxmlformats-officedocument.presentationml.notesSl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notesSlides/notesSlide52.xml" ContentType="application/vnd.openxmlformats-officedocument.presentationml.notesSlide+xml"/>
  <Override PartName="/ppt/theme/themeOverride48.xml" ContentType="application/vnd.openxmlformats-officedocument.themeOverride+xml"/>
  <Override PartName="/ppt/notesSlides/notesSlide53.xml" ContentType="application/vnd.openxmlformats-officedocument.presentationml.notesSlide+xml"/>
  <Override PartName="/ppt/theme/themeOverride49.xml" ContentType="application/vnd.openxmlformats-officedocument.themeOverride+xml"/>
  <Override PartName="/ppt/notesSlides/notesSlide54.xml" ContentType="application/vnd.openxmlformats-officedocument.presentationml.notesSlide+xml"/>
  <Override PartName="/ppt/theme/themeOverride50.xml" ContentType="application/vnd.openxmlformats-officedocument.themeOverride+xml"/>
  <Override PartName="/ppt/notesSlides/notesSlide55.xml" ContentType="application/vnd.openxmlformats-officedocument.presentationml.notesSlide+xml"/>
  <Override PartName="/ppt/theme/themeOverride51.xml" ContentType="application/vnd.openxmlformats-officedocument.themeOverride+xml"/>
  <Override PartName="/ppt/notesSlides/notesSlide56.xml" ContentType="application/vnd.openxmlformats-officedocument.presentationml.notesSlide+xml"/>
  <Override PartName="/ppt/theme/themeOverride52.xml" ContentType="application/vnd.openxmlformats-officedocument.themeOverride+xml"/>
  <Override PartName="/ppt/notesSlides/notesSlide57.xml" ContentType="application/vnd.openxmlformats-officedocument.presentationml.notesSlide+xml"/>
  <Override PartName="/ppt/theme/themeOverride53.xml" ContentType="application/vnd.openxmlformats-officedocument.themeOverride+xml"/>
  <Override PartName="/ppt/notesSlides/notesSlide58.xml" ContentType="application/vnd.openxmlformats-officedocument.presentationml.notesSlide+xml"/>
  <Override PartName="/ppt/theme/themeOverride54.xml" ContentType="application/vnd.openxmlformats-officedocument.themeOverride+xml"/>
  <Override PartName="/ppt/notesSlides/notesSlide59.xml" ContentType="application/vnd.openxmlformats-officedocument.presentationml.notesSlide+xml"/>
  <Override PartName="/ppt/theme/themeOverride55.xml" ContentType="application/vnd.openxmlformats-officedocument.themeOverride+xml"/>
  <Override PartName="/ppt/notesSlides/notesSlide60.xml" ContentType="application/vnd.openxmlformats-officedocument.presentationml.notesSlide+xml"/>
  <Override PartName="/ppt/theme/themeOverride56.xml" ContentType="application/vnd.openxmlformats-officedocument.themeOverride+xml"/>
  <Override PartName="/ppt/notesSlides/notesSlide61.xml" ContentType="application/vnd.openxmlformats-officedocument.presentationml.notesSlide+xml"/>
  <Override PartName="/ppt/theme/themeOverride57.xml" ContentType="application/vnd.openxmlformats-officedocument.themeOverride+xml"/>
  <Override PartName="/ppt/notesSlides/notesSlide62.xml" ContentType="application/vnd.openxmlformats-officedocument.presentationml.notesSlide+xml"/>
  <Override PartName="/ppt/theme/themeOverride58.xml" ContentType="application/vnd.openxmlformats-officedocument.themeOverride+xml"/>
  <Override PartName="/ppt/notesSlides/notesSlide63.xml" ContentType="application/vnd.openxmlformats-officedocument.presentationml.notesSlide+xml"/>
  <Override PartName="/ppt/theme/themeOverride59.xml" ContentType="application/vnd.openxmlformats-officedocument.themeOverride+xml"/>
  <Override PartName="/ppt/theme/themeOverride60.xml" ContentType="application/vnd.openxmlformats-officedocument.themeOverr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theme/themeOverride61.xml" ContentType="application/vnd.openxmlformats-officedocument.themeOverride+xml"/>
  <Override PartName="/ppt/notesSlides/notesSlide67.xml" ContentType="application/vnd.openxmlformats-officedocument.presentationml.notesSlide+xml"/>
  <Override PartName="/ppt/theme/themeOverride62.xml" ContentType="application/vnd.openxmlformats-officedocument.themeOverride+xml"/>
  <Override PartName="/ppt/notesSlides/notesSlide68.xml" ContentType="application/vnd.openxmlformats-officedocument.presentationml.notesSlide+xml"/>
  <Override PartName="/ppt/theme/themeOverride63.xml" ContentType="application/vnd.openxmlformats-officedocument.themeOverride+xml"/>
  <Override PartName="/ppt/notesSlides/notesSlide69.xml" ContentType="application/vnd.openxmlformats-officedocument.presentationml.notesSlide+xml"/>
  <Override PartName="/ppt/theme/themeOverride64.xml" ContentType="application/vnd.openxmlformats-officedocument.themeOverride+xml"/>
  <Override PartName="/ppt/notesSlides/notesSlide70.xml" ContentType="application/vnd.openxmlformats-officedocument.presentationml.notesSlide+xml"/>
  <Override PartName="/ppt/theme/themeOverride65.xml" ContentType="application/vnd.openxmlformats-officedocument.themeOverride+xml"/>
  <Override PartName="/ppt/notesSlides/notesSlide71.xml" ContentType="application/vnd.openxmlformats-officedocument.presentationml.notesSlide+xml"/>
  <Override PartName="/ppt/theme/themeOverride66.xml" ContentType="application/vnd.openxmlformats-officedocument.themeOverride+xml"/>
  <Override PartName="/ppt/notesSlides/notesSlide72.xml" ContentType="application/vnd.openxmlformats-officedocument.presentationml.notesSlide+xml"/>
  <Override PartName="/ppt/theme/themeOverride67.xml" ContentType="application/vnd.openxmlformats-officedocument.themeOverr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87"/>
  </p:notesMasterIdLst>
  <p:handoutMasterIdLst>
    <p:handoutMasterId r:id="rId88"/>
  </p:handoutMasterIdLst>
  <p:sldIdLst>
    <p:sldId id="1441" r:id="rId2"/>
    <p:sldId id="1118" r:id="rId3"/>
    <p:sldId id="1443" r:id="rId4"/>
    <p:sldId id="1444" r:id="rId5"/>
    <p:sldId id="1445" r:id="rId6"/>
    <p:sldId id="1301" r:id="rId7"/>
    <p:sldId id="1446" r:id="rId8"/>
    <p:sldId id="1376" r:id="rId9"/>
    <p:sldId id="1303" r:id="rId10"/>
    <p:sldId id="1449" r:id="rId11"/>
    <p:sldId id="1448" r:id="rId12"/>
    <p:sldId id="1447" r:id="rId13"/>
    <p:sldId id="1379" r:id="rId14"/>
    <p:sldId id="1383" r:id="rId15"/>
    <p:sldId id="1306" r:id="rId16"/>
    <p:sldId id="1387" r:id="rId17"/>
    <p:sldId id="1308" r:id="rId18"/>
    <p:sldId id="1357" r:id="rId19"/>
    <p:sldId id="1390" r:id="rId20"/>
    <p:sldId id="1389" r:id="rId21"/>
    <p:sldId id="1391" r:id="rId22"/>
    <p:sldId id="1310" r:id="rId23"/>
    <p:sldId id="1311" r:id="rId24"/>
    <p:sldId id="1392" r:id="rId25"/>
    <p:sldId id="1312" r:id="rId26"/>
    <p:sldId id="1313" r:id="rId27"/>
    <p:sldId id="1393" r:id="rId28"/>
    <p:sldId id="1452" r:id="rId29"/>
    <p:sldId id="1451" r:id="rId30"/>
    <p:sldId id="1395" r:id="rId31"/>
    <p:sldId id="1455" r:id="rId32"/>
    <p:sldId id="1454" r:id="rId33"/>
    <p:sldId id="1453" r:id="rId34"/>
    <p:sldId id="1398" r:id="rId35"/>
    <p:sldId id="1316" r:id="rId36"/>
    <p:sldId id="1317" r:id="rId37"/>
    <p:sldId id="1318" r:id="rId38"/>
    <p:sldId id="1437" r:id="rId39"/>
    <p:sldId id="1319" r:id="rId40"/>
    <p:sldId id="1320" r:id="rId41"/>
    <p:sldId id="1400" r:id="rId42"/>
    <p:sldId id="1401" r:id="rId43"/>
    <p:sldId id="1321" r:id="rId44"/>
    <p:sldId id="1402" r:id="rId45"/>
    <p:sldId id="1403" r:id="rId46"/>
    <p:sldId id="1404" r:id="rId47"/>
    <p:sldId id="1405" r:id="rId48"/>
    <p:sldId id="1406" r:id="rId49"/>
    <p:sldId id="1407" r:id="rId50"/>
    <p:sldId id="1323" r:id="rId51"/>
    <p:sldId id="1409" r:id="rId52"/>
    <p:sldId id="1324" r:id="rId53"/>
    <p:sldId id="1325" r:id="rId54"/>
    <p:sldId id="1410" r:id="rId55"/>
    <p:sldId id="1460" r:id="rId56"/>
    <p:sldId id="1416" r:id="rId57"/>
    <p:sldId id="1328" r:id="rId58"/>
    <p:sldId id="1329" r:id="rId59"/>
    <p:sldId id="1330" r:id="rId60"/>
    <p:sldId id="1417" r:id="rId61"/>
    <p:sldId id="1331" r:id="rId62"/>
    <p:sldId id="1332" r:id="rId63"/>
    <p:sldId id="1421" r:id="rId64"/>
    <p:sldId id="1334" r:id="rId65"/>
    <p:sldId id="1335" r:id="rId66"/>
    <p:sldId id="1422" r:id="rId67"/>
    <p:sldId id="1336" r:id="rId68"/>
    <p:sldId id="1423" r:id="rId69"/>
    <p:sldId id="1338" r:id="rId70"/>
    <p:sldId id="1424" r:id="rId71"/>
    <p:sldId id="1433" r:id="rId72"/>
    <p:sldId id="1435" r:id="rId73"/>
    <p:sldId id="1340" r:id="rId74"/>
    <p:sldId id="1425" r:id="rId75"/>
    <p:sldId id="1459" r:id="rId76"/>
    <p:sldId id="1458" r:id="rId77"/>
    <p:sldId id="1429" r:id="rId78"/>
    <p:sldId id="1341" r:id="rId79"/>
    <p:sldId id="1430" r:id="rId80"/>
    <p:sldId id="1431" r:id="rId81"/>
    <p:sldId id="1342" r:id="rId82"/>
    <p:sldId id="1348" r:id="rId83"/>
    <p:sldId id="1351" r:id="rId84"/>
    <p:sldId id="1456" r:id="rId85"/>
    <p:sldId id="1457" r:id="rId86"/>
  </p:sldIdLst>
  <p:sldSz cx="9144000" cy="6858000" type="screen4x3"/>
  <p:notesSz cx="7023100" cy="9309100"/>
  <p:defaultTextStyle>
    <a:defPPr>
      <a:defRPr lang="ar-SA"/>
    </a:defPPr>
    <a:lvl1pPr algn="l" rtl="0" fontAlgn="base">
      <a:spcBef>
        <a:spcPct val="0"/>
      </a:spcBef>
      <a:spcAft>
        <a:spcPct val="0"/>
      </a:spcAft>
      <a:defRPr sz="4800" b="1" kern="1200">
        <a:solidFill>
          <a:schemeClr val="tx1"/>
        </a:solidFill>
        <a:latin typeface="Tahoma" pitchFamily="34" charset="0"/>
        <a:ea typeface="+mn-ea"/>
        <a:cs typeface="Alvi Nastaleeq" pitchFamily="2" charset="-78"/>
      </a:defRPr>
    </a:lvl1pPr>
    <a:lvl2pPr marL="457200" algn="l" rtl="0" fontAlgn="base">
      <a:spcBef>
        <a:spcPct val="0"/>
      </a:spcBef>
      <a:spcAft>
        <a:spcPct val="0"/>
      </a:spcAft>
      <a:defRPr sz="4800" b="1" kern="1200">
        <a:solidFill>
          <a:schemeClr val="tx1"/>
        </a:solidFill>
        <a:latin typeface="Tahoma" pitchFamily="34" charset="0"/>
        <a:ea typeface="+mn-ea"/>
        <a:cs typeface="Alvi Nastaleeq" pitchFamily="2" charset="-78"/>
      </a:defRPr>
    </a:lvl2pPr>
    <a:lvl3pPr marL="914400" algn="l" rtl="0" fontAlgn="base">
      <a:spcBef>
        <a:spcPct val="0"/>
      </a:spcBef>
      <a:spcAft>
        <a:spcPct val="0"/>
      </a:spcAft>
      <a:defRPr sz="4800" b="1" kern="1200">
        <a:solidFill>
          <a:schemeClr val="tx1"/>
        </a:solidFill>
        <a:latin typeface="Tahoma" pitchFamily="34" charset="0"/>
        <a:ea typeface="+mn-ea"/>
        <a:cs typeface="Alvi Nastaleeq" pitchFamily="2" charset="-78"/>
      </a:defRPr>
    </a:lvl3pPr>
    <a:lvl4pPr marL="1371600" algn="l" rtl="0" fontAlgn="base">
      <a:spcBef>
        <a:spcPct val="0"/>
      </a:spcBef>
      <a:spcAft>
        <a:spcPct val="0"/>
      </a:spcAft>
      <a:defRPr sz="4800" b="1" kern="1200">
        <a:solidFill>
          <a:schemeClr val="tx1"/>
        </a:solidFill>
        <a:latin typeface="Tahoma" pitchFamily="34" charset="0"/>
        <a:ea typeface="+mn-ea"/>
        <a:cs typeface="Alvi Nastaleeq" pitchFamily="2" charset="-78"/>
      </a:defRPr>
    </a:lvl4pPr>
    <a:lvl5pPr marL="1828800" algn="l" rtl="0" fontAlgn="base">
      <a:spcBef>
        <a:spcPct val="0"/>
      </a:spcBef>
      <a:spcAft>
        <a:spcPct val="0"/>
      </a:spcAft>
      <a:defRPr sz="4800" b="1" kern="1200">
        <a:solidFill>
          <a:schemeClr val="tx1"/>
        </a:solidFill>
        <a:latin typeface="Tahoma" pitchFamily="34" charset="0"/>
        <a:ea typeface="+mn-ea"/>
        <a:cs typeface="Alvi Nastaleeq" pitchFamily="2" charset="-78"/>
      </a:defRPr>
    </a:lvl5pPr>
    <a:lvl6pPr marL="2286000" algn="l" defTabSz="914400" rtl="0" eaLnBrk="1" latinLnBrk="0" hangingPunct="1">
      <a:defRPr sz="4800" b="1" kern="1200">
        <a:solidFill>
          <a:schemeClr val="tx1"/>
        </a:solidFill>
        <a:latin typeface="Tahoma" pitchFamily="34" charset="0"/>
        <a:ea typeface="+mn-ea"/>
        <a:cs typeface="Alvi Nastaleeq" pitchFamily="2" charset="-78"/>
      </a:defRPr>
    </a:lvl6pPr>
    <a:lvl7pPr marL="2743200" algn="l" defTabSz="914400" rtl="0" eaLnBrk="1" latinLnBrk="0" hangingPunct="1">
      <a:defRPr sz="4800" b="1" kern="1200">
        <a:solidFill>
          <a:schemeClr val="tx1"/>
        </a:solidFill>
        <a:latin typeface="Tahoma" pitchFamily="34" charset="0"/>
        <a:ea typeface="+mn-ea"/>
        <a:cs typeface="Alvi Nastaleeq" pitchFamily="2" charset="-78"/>
      </a:defRPr>
    </a:lvl7pPr>
    <a:lvl8pPr marL="3200400" algn="l" defTabSz="914400" rtl="0" eaLnBrk="1" latinLnBrk="0" hangingPunct="1">
      <a:defRPr sz="4800" b="1" kern="1200">
        <a:solidFill>
          <a:schemeClr val="tx1"/>
        </a:solidFill>
        <a:latin typeface="Tahoma" pitchFamily="34" charset="0"/>
        <a:ea typeface="+mn-ea"/>
        <a:cs typeface="Alvi Nastaleeq" pitchFamily="2" charset="-78"/>
      </a:defRPr>
    </a:lvl8pPr>
    <a:lvl9pPr marL="3657600" algn="l" defTabSz="914400" rtl="0" eaLnBrk="1" latinLnBrk="0" hangingPunct="1">
      <a:defRPr sz="4800" b="1" kern="1200">
        <a:solidFill>
          <a:schemeClr val="tx1"/>
        </a:solidFill>
        <a:latin typeface="Tahoma" pitchFamily="34" charset="0"/>
        <a:ea typeface="+mn-ea"/>
        <a:cs typeface="Alvi Nastaleeq" pitchFamily="2" charset="-7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2E54"/>
    <a:srgbClr val="D9F6FF"/>
    <a:srgbClr val="E6B0C5"/>
    <a:srgbClr val="C1EDFB"/>
    <a:srgbClr val="A40079"/>
    <a:srgbClr val="33CC33"/>
    <a:srgbClr val="003300"/>
    <a:srgbClr val="FF9953"/>
    <a:srgbClr val="FF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9" autoAdjust="0"/>
    <p:restoredTop sz="89502" autoAdjust="0"/>
  </p:normalViewPr>
  <p:slideViewPr>
    <p:cSldViewPr>
      <p:cViewPr varScale="1">
        <p:scale>
          <a:sx n="65" d="100"/>
          <a:sy n="65" d="100"/>
        </p:scale>
        <p:origin x="-141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836"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082" name="Rectangle 2"/>
          <p:cNvSpPr>
            <a:spLocks noGrp="1" noChangeArrowheads="1"/>
          </p:cNvSpPr>
          <p:nvPr>
            <p:ph type="hdr" sz="quarter"/>
          </p:nvPr>
        </p:nvSpPr>
        <p:spPr bwMode="auto">
          <a:xfrm>
            <a:off x="3979863" y="0"/>
            <a:ext cx="3043237"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defTabSz="933450" rtl="1">
              <a:spcBef>
                <a:spcPct val="0"/>
              </a:spcBef>
              <a:defRPr sz="1200" b="0">
                <a:latin typeface="Arial" charset="0"/>
                <a:cs typeface="Arial" charset="0"/>
              </a:defRPr>
            </a:lvl1pPr>
          </a:lstStyle>
          <a:p>
            <a:pPr>
              <a:defRPr/>
            </a:pPr>
            <a:endParaRPr lang="en-US" dirty="0">
              <a:latin typeface="Calibri" pitchFamily="34" charset="0"/>
            </a:endParaRPr>
          </a:p>
        </p:txBody>
      </p:sp>
      <p:sp>
        <p:nvSpPr>
          <p:cNvPr id="430083" name="Rectangle 3"/>
          <p:cNvSpPr>
            <a:spLocks noGrp="1" noChangeArrowheads="1"/>
          </p:cNvSpPr>
          <p:nvPr>
            <p:ph type="dt" sz="quarter" idx="1"/>
          </p:nvPr>
        </p:nvSpPr>
        <p:spPr bwMode="auto">
          <a:xfrm>
            <a:off x="1588" y="0"/>
            <a:ext cx="3043237"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defTabSz="933450" rtl="1">
              <a:spcBef>
                <a:spcPct val="0"/>
              </a:spcBef>
              <a:defRPr sz="1200" b="0">
                <a:latin typeface="Arial" charset="0"/>
                <a:cs typeface="Arial" charset="0"/>
              </a:defRPr>
            </a:lvl1pPr>
          </a:lstStyle>
          <a:p>
            <a:pPr>
              <a:defRPr/>
            </a:pPr>
            <a:endParaRPr lang="en-US" dirty="0">
              <a:latin typeface="Calibri" pitchFamily="34" charset="0"/>
            </a:endParaRPr>
          </a:p>
        </p:txBody>
      </p:sp>
      <p:sp>
        <p:nvSpPr>
          <p:cNvPr id="430084" name="Rectangle 4"/>
          <p:cNvSpPr>
            <a:spLocks noGrp="1" noChangeArrowheads="1"/>
          </p:cNvSpPr>
          <p:nvPr>
            <p:ph type="ftr" sz="quarter" idx="2"/>
          </p:nvPr>
        </p:nvSpPr>
        <p:spPr bwMode="auto">
          <a:xfrm>
            <a:off x="3979863" y="8842375"/>
            <a:ext cx="3043237" cy="465138"/>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defTabSz="933450" rtl="1">
              <a:spcBef>
                <a:spcPct val="0"/>
              </a:spcBef>
              <a:defRPr sz="1200" b="0">
                <a:latin typeface="Arial" charset="0"/>
                <a:cs typeface="Arial" charset="0"/>
              </a:defRPr>
            </a:lvl1pPr>
          </a:lstStyle>
          <a:p>
            <a:pPr>
              <a:defRPr/>
            </a:pPr>
            <a:endParaRPr lang="en-US" dirty="0">
              <a:latin typeface="Calibri" pitchFamily="34" charset="0"/>
            </a:endParaRPr>
          </a:p>
        </p:txBody>
      </p:sp>
      <p:sp>
        <p:nvSpPr>
          <p:cNvPr id="430085" name="Rectangle 5"/>
          <p:cNvSpPr>
            <a:spLocks noGrp="1" noChangeArrowheads="1"/>
          </p:cNvSpPr>
          <p:nvPr>
            <p:ph type="sldNum" sz="quarter" idx="3"/>
          </p:nvPr>
        </p:nvSpPr>
        <p:spPr bwMode="auto">
          <a:xfrm>
            <a:off x="1588" y="8842375"/>
            <a:ext cx="3043237" cy="465138"/>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defTabSz="933450" rtl="1">
              <a:spcBef>
                <a:spcPct val="0"/>
              </a:spcBef>
              <a:defRPr sz="1200" b="0">
                <a:latin typeface="Arial" charset="0"/>
                <a:cs typeface="Arial" charset="0"/>
              </a:defRPr>
            </a:lvl1pPr>
          </a:lstStyle>
          <a:p>
            <a:pPr>
              <a:defRPr/>
            </a:pPr>
            <a:fld id="{1AB7F543-F62D-4AC3-A83E-387F77D90C67}" type="slidenum">
              <a:rPr lang="ar-SA">
                <a:latin typeface="Calibri" pitchFamily="34" charset="0"/>
              </a:rPr>
              <a:pPr>
                <a:defRPr/>
              </a:pPr>
              <a:t>‹#›</a:t>
            </a:fld>
            <a:endParaRPr lang="en-US" dirty="0">
              <a:latin typeface="Calibri" pitchFamily="34" charset="0"/>
            </a:endParaRPr>
          </a:p>
        </p:txBody>
      </p:sp>
    </p:spTree>
    <p:extLst>
      <p:ext uri="{BB962C8B-B14F-4D97-AF65-F5344CB8AC3E}">
        <p14:creationId xmlns:p14="http://schemas.microsoft.com/office/powerpoint/2010/main" val="1860495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1810" name="Rectangle 2"/>
          <p:cNvSpPr>
            <a:spLocks noGrp="1" noChangeArrowheads="1"/>
          </p:cNvSpPr>
          <p:nvPr>
            <p:ph type="hdr" sz="quarter"/>
          </p:nvPr>
        </p:nvSpPr>
        <p:spPr bwMode="auto">
          <a:xfrm>
            <a:off x="3979863" y="0"/>
            <a:ext cx="3043237"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spcBef>
                <a:spcPct val="0"/>
              </a:spcBef>
              <a:defRPr sz="1200" b="0">
                <a:latin typeface="Calibri" pitchFamily="34" charset="0"/>
                <a:cs typeface="Arial" charset="0"/>
              </a:defRPr>
            </a:lvl1pPr>
          </a:lstStyle>
          <a:p>
            <a:pPr>
              <a:defRPr/>
            </a:pPr>
            <a:endParaRPr lang="en-US" dirty="0"/>
          </a:p>
        </p:txBody>
      </p:sp>
      <p:sp>
        <p:nvSpPr>
          <p:cNvPr id="631811" name="Rectangle 3"/>
          <p:cNvSpPr>
            <a:spLocks noGrp="1" noChangeArrowheads="1"/>
          </p:cNvSpPr>
          <p:nvPr>
            <p:ph type="dt" idx="1"/>
          </p:nvPr>
        </p:nvSpPr>
        <p:spPr bwMode="auto">
          <a:xfrm>
            <a:off x="1588" y="0"/>
            <a:ext cx="3043237"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a:spcBef>
                <a:spcPct val="0"/>
              </a:spcBef>
              <a:defRPr sz="1200" b="0">
                <a:latin typeface="Calibri" pitchFamily="34" charset="0"/>
                <a:cs typeface="Arial" charset="0"/>
              </a:defRPr>
            </a:lvl1pPr>
          </a:lstStyle>
          <a:p>
            <a:pPr>
              <a:defRPr/>
            </a:pPr>
            <a:endParaRPr lang="en-US" dirty="0"/>
          </a:p>
        </p:txBody>
      </p:sp>
      <p:sp>
        <p:nvSpPr>
          <p:cNvPr id="7987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631813" name="Rectangle 5"/>
          <p:cNvSpPr>
            <a:spLocks noGrp="1" noChangeArrowheads="1"/>
          </p:cNvSpPr>
          <p:nvPr>
            <p:ph type="body" sz="quarter" idx="3"/>
          </p:nvPr>
        </p:nvSpPr>
        <p:spPr bwMode="auto">
          <a:xfrm>
            <a:off x="701675" y="4421188"/>
            <a:ext cx="5619750" cy="4189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31814" name="Rectangle 6"/>
          <p:cNvSpPr>
            <a:spLocks noGrp="1" noChangeArrowheads="1"/>
          </p:cNvSpPr>
          <p:nvPr>
            <p:ph type="ftr" sz="quarter" idx="4"/>
          </p:nvPr>
        </p:nvSpPr>
        <p:spPr bwMode="auto">
          <a:xfrm>
            <a:off x="3979863" y="8842375"/>
            <a:ext cx="3043237"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a:spcBef>
                <a:spcPct val="0"/>
              </a:spcBef>
              <a:defRPr sz="1200" b="0">
                <a:latin typeface="Calibri" pitchFamily="34" charset="0"/>
                <a:cs typeface="Arial" charset="0"/>
              </a:defRPr>
            </a:lvl1pPr>
          </a:lstStyle>
          <a:p>
            <a:pPr>
              <a:defRPr/>
            </a:pPr>
            <a:endParaRPr lang="en-US" dirty="0"/>
          </a:p>
        </p:txBody>
      </p:sp>
      <p:sp>
        <p:nvSpPr>
          <p:cNvPr id="631815" name="Rectangle 7"/>
          <p:cNvSpPr>
            <a:spLocks noGrp="1" noChangeArrowheads="1"/>
          </p:cNvSpPr>
          <p:nvPr>
            <p:ph type="sldNum" sz="quarter" idx="5"/>
          </p:nvPr>
        </p:nvSpPr>
        <p:spPr bwMode="auto">
          <a:xfrm>
            <a:off x="1588" y="8842375"/>
            <a:ext cx="3043237"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a:spcBef>
                <a:spcPct val="0"/>
              </a:spcBef>
              <a:defRPr sz="1200" b="0">
                <a:latin typeface="Calibri" pitchFamily="34" charset="0"/>
                <a:cs typeface="Arial" charset="0"/>
              </a:defRPr>
            </a:lvl1pPr>
          </a:lstStyle>
          <a:p>
            <a:pPr>
              <a:defRPr/>
            </a:pPr>
            <a:fld id="{2162DBB9-07B6-4B04-B6F5-B0CF9EB4F8AE}" type="slidenum">
              <a:rPr lang="ar-SA" smtClean="0"/>
              <a:pPr>
                <a:defRPr/>
              </a:pPr>
              <a:t>‹#›</a:t>
            </a:fld>
            <a:endParaRPr lang="en-US" dirty="0"/>
          </a:p>
        </p:txBody>
      </p:sp>
    </p:spTree>
    <p:extLst>
      <p:ext uri="{BB962C8B-B14F-4D97-AF65-F5344CB8AC3E}">
        <p14:creationId xmlns:p14="http://schemas.microsoft.com/office/powerpoint/2010/main" val="35319361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b="1" kern="1200">
        <a:solidFill>
          <a:schemeClr val="tx1"/>
        </a:solidFill>
        <a:latin typeface="Calibri" pitchFamily="34" charset="0"/>
        <a:ea typeface="+mn-ea"/>
        <a:cs typeface="Tahoma" pitchFamily="34" charset="0"/>
      </a:defRPr>
    </a:lvl1pPr>
    <a:lvl2pPr marL="457200" algn="l" rtl="0" eaLnBrk="0" fontAlgn="base" hangingPunct="0">
      <a:spcBef>
        <a:spcPct val="30000"/>
      </a:spcBef>
      <a:spcAft>
        <a:spcPct val="0"/>
      </a:spcAft>
      <a:defRPr sz="1400" b="1" kern="1200">
        <a:solidFill>
          <a:schemeClr val="tx1"/>
        </a:solidFill>
        <a:latin typeface="Calibri" pitchFamily="34" charset="0"/>
        <a:ea typeface="+mn-ea"/>
        <a:cs typeface="Tahoma" pitchFamily="34" charset="0"/>
      </a:defRPr>
    </a:lvl2pPr>
    <a:lvl3pPr marL="914400" algn="l" rtl="0" eaLnBrk="0" fontAlgn="base" hangingPunct="0">
      <a:spcBef>
        <a:spcPct val="30000"/>
      </a:spcBef>
      <a:spcAft>
        <a:spcPct val="0"/>
      </a:spcAft>
      <a:defRPr sz="1400" b="1" kern="1200">
        <a:solidFill>
          <a:schemeClr val="tx1"/>
        </a:solidFill>
        <a:latin typeface="Calibri" pitchFamily="34" charset="0"/>
        <a:ea typeface="+mn-ea"/>
        <a:cs typeface="Tahoma" pitchFamily="34" charset="0"/>
      </a:defRPr>
    </a:lvl3pPr>
    <a:lvl4pPr marL="1371600" algn="l" rtl="0" eaLnBrk="0" fontAlgn="base" hangingPunct="0">
      <a:spcBef>
        <a:spcPct val="30000"/>
      </a:spcBef>
      <a:spcAft>
        <a:spcPct val="0"/>
      </a:spcAft>
      <a:defRPr sz="1400" b="1" kern="1200">
        <a:solidFill>
          <a:schemeClr val="tx1"/>
        </a:solidFill>
        <a:latin typeface="Calibri" pitchFamily="34" charset="0"/>
        <a:ea typeface="+mn-ea"/>
        <a:cs typeface="Tahoma" pitchFamily="34" charset="0"/>
      </a:defRPr>
    </a:lvl4pPr>
    <a:lvl5pPr marL="1828800" algn="l" rtl="0" eaLnBrk="0" fontAlgn="base" hangingPunct="0">
      <a:spcBef>
        <a:spcPct val="30000"/>
      </a:spcBef>
      <a:spcAft>
        <a:spcPct val="0"/>
      </a:spcAft>
      <a:defRPr sz="1400" b="1" kern="1200">
        <a:solidFill>
          <a:schemeClr val="tx1"/>
        </a:solidFill>
        <a:latin typeface="Calibri" pitchFamily="34" charset="0"/>
        <a:ea typeface="+mn-ea"/>
        <a:cs typeface="Tahom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1588" y="8842375"/>
            <a:ext cx="3043237" cy="465138"/>
          </a:xfrm>
          <a:prstGeom prst="rect">
            <a:avLst/>
          </a:prstGeom>
          <a:noFill/>
          <a:ln w="9525">
            <a:noFill/>
            <a:miter lim="800000"/>
            <a:headEnd/>
            <a:tailEnd/>
          </a:ln>
        </p:spPr>
        <p:txBody>
          <a:bodyPr lIns="92784" tIns="46392" rIns="92784" bIns="46392" anchor="b"/>
          <a:lstStyle/>
          <a:p>
            <a:pPr defTabSz="927100" rtl="1"/>
            <a:fld id="{EC421759-6713-4A54-8945-1A66389AEECF}" type="slidenum">
              <a:rPr lang="ar-SA" sz="1200" b="0">
                <a:latin typeface="Calibri" pitchFamily="34" charset="0"/>
                <a:cs typeface="Arial" pitchFamily="34" charset="0"/>
              </a:rPr>
              <a:pPr defTabSz="927100" rtl="1"/>
              <a:t>2</a:t>
            </a:fld>
            <a:endParaRPr lang="en-US" sz="1200" b="0" dirty="0">
              <a:latin typeface="Calibri" pitchFamily="34" charset="0"/>
              <a:cs typeface="Arial"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700088" y="4421188"/>
            <a:ext cx="5622925" cy="4189412"/>
          </a:xfrm>
          <a:noFill/>
          <a:ln/>
        </p:spPr>
        <p:txBody>
          <a:bodyPr lIns="92784" tIns="46392" rIns="92784" bIns="46392"/>
          <a:lstStyle/>
          <a:p>
            <a:pPr eaLnBrk="1" hangingPunct="1"/>
            <a:r>
              <a:rPr lang="en-US" dirty="0" smtClean="0"/>
              <a:t>Allah has chosen you out of the thousands that are out there.  Thank Allah for this tremendous blessing by learning with full attention and interaction. </a:t>
            </a:r>
          </a:p>
          <a:p>
            <a:pPr eaLnBrk="1" hangingPunct="1"/>
            <a:r>
              <a:rPr lang="en-US" dirty="0" smtClean="0"/>
              <a:t>You have already come walking towards Allah.  Now He will come running towards you (as in Hadith).  </a:t>
            </a:r>
            <a:r>
              <a:rPr lang="en-US" dirty="0" err="1" smtClean="0"/>
              <a:t>InshaAllah</a:t>
            </a:r>
            <a:r>
              <a:rPr lang="en-US" dirty="0" smtClean="0"/>
              <a:t>, you will continue in this journey till the end.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r>
              <a:rPr lang="en-US" dirty="0" smtClean="0"/>
              <a:t>Qur’an is the Word of Allah; Translations are works of humans.  They do contain the message but they are not the words of Allah.</a:t>
            </a:r>
          </a:p>
          <a:p>
            <a:r>
              <a:rPr lang="en-US" dirty="0" smtClean="0"/>
              <a:t>You can not have that level of spiritual voltage in any translation.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1588" y="8842375"/>
            <a:ext cx="3043237" cy="465138"/>
          </a:xfrm>
          <a:prstGeom prst="rect">
            <a:avLst/>
          </a:prstGeom>
          <a:noFill/>
          <a:ln w="9525">
            <a:noFill/>
            <a:miter lim="800000"/>
            <a:headEnd/>
            <a:tailEnd/>
          </a:ln>
        </p:spPr>
        <p:txBody>
          <a:bodyPr lIns="91430" tIns="45714" rIns="91430" bIns="45714" anchor="b"/>
          <a:lstStyle/>
          <a:p>
            <a:pPr rtl="1"/>
            <a:fld id="{406D28EF-BE15-42A9-AD5A-EAB2BAD8CB65}" type="slidenum">
              <a:rPr lang="ar-SA" sz="1200" b="0">
                <a:latin typeface="Calibri" pitchFamily="34" charset="0"/>
                <a:cs typeface="Arial" pitchFamily="34" charset="0"/>
              </a:rPr>
              <a:pPr rtl="1"/>
              <a:t>18</a:t>
            </a:fld>
            <a:endParaRPr lang="en-US" sz="1200" b="0" dirty="0">
              <a:latin typeface="Calibri" pitchFamily="34" charset="0"/>
              <a:cs typeface="Arial"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lIns="91430" tIns="45714" rIns="91430" bIns="45714"/>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84275" y="700088"/>
            <a:ext cx="4652963" cy="3489325"/>
          </a:xfrm>
          <a:ln/>
        </p:spPr>
      </p:sp>
      <p:sp>
        <p:nvSpPr>
          <p:cNvPr id="90115" name="Rectangle 3"/>
          <p:cNvSpPr>
            <a:spLocks noGrp="1" noChangeArrowheads="1"/>
          </p:cNvSpPr>
          <p:nvPr>
            <p:ph type="body" idx="1"/>
          </p:nvPr>
        </p:nvSpPr>
        <p:spPr>
          <a:xfrm>
            <a:off x="701675" y="4419600"/>
            <a:ext cx="5619750" cy="4189413"/>
          </a:xfrm>
          <a:noFill/>
          <a:ln/>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84275" y="700088"/>
            <a:ext cx="4652963" cy="3489325"/>
          </a:xfrm>
          <a:ln/>
        </p:spPr>
      </p:sp>
      <p:sp>
        <p:nvSpPr>
          <p:cNvPr id="90115" name="Rectangle 3"/>
          <p:cNvSpPr>
            <a:spLocks noGrp="1" noChangeArrowheads="1"/>
          </p:cNvSpPr>
          <p:nvPr>
            <p:ph type="body" idx="1"/>
          </p:nvPr>
        </p:nvSpPr>
        <p:spPr>
          <a:xfrm>
            <a:off x="701675" y="4419600"/>
            <a:ext cx="5619750" cy="4189413"/>
          </a:xfrm>
          <a:noFill/>
          <a:ln/>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r>
              <a:rPr lang="en-US" dirty="0" smtClean="0"/>
              <a:t>How </a:t>
            </a:r>
            <a:r>
              <a:rPr lang="en-US" dirty="0" err="1" smtClean="0"/>
              <a:t>how</a:t>
            </a:r>
            <a:r>
              <a:rPr lang="en-US" dirty="0" smtClean="0"/>
              <a:t> this that became</a:t>
            </a:r>
          </a:p>
          <a:p>
            <a:r>
              <a:rPr lang="en-US" dirty="0" smtClean="0"/>
              <a:t>This that how </a:t>
            </a:r>
            <a:r>
              <a:rPr lang="en-US" dirty="0" err="1" smtClean="0"/>
              <a:t>how</a:t>
            </a:r>
            <a:r>
              <a:rPr lang="en-US" dirty="0" smtClean="0"/>
              <a:t> became!!!</a:t>
            </a:r>
          </a:p>
          <a:p>
            <a:r>
              <a:rPr lang="en-US" dirty="0" smtClean="0"/>
              <a:t>When human composition can not be translated, then how can Allah’s words be?</a:t>
            </a:r>
          </a:p>
          <a:p>
            <a:r>
              <a:rPr lang="en-US" dirty="0" err="1" smtClean="0"/>
              <a:t>Tranlsation</a:t>
            </a:r>
            <a:r>
              <a:rPr lang="en-US" dirty="0" smtClean="0"/>
              <a:t> is what a human (whoever he is) understood from Al-Qur’an and expressed in his language.  </a:t>
            </a:r>
          </a:p>
          <a:p>
            <a:r>
              <a:rPr lang="en-US" dirty="0" smtClean="0"/>
              <a:t>That is why we don’t find much force..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r>
              <a:rPr lang="en-US" dirty="0" smtClean="0"/>
              <a:t>Immediately pray to Allah: O Allah! Give me </a:t>
            </a:r>
            <a:r>
              <a:rPr lang="en-US" dirty="0" err="1" smtClean="0"/>
              <a:t>tawfeeq</a:t>
            </a:r>
            <a:r>
              <a:rPr lang="en-US" dirty="0" smtClean="0"/>
              <a:t> to learn Qur’an.  And then evaluate and plan (</a:t>
            </a:r>
            <a:r>
              <a:rPr lang="en-US" dirty="0" err="1" smtClean="0"/>
              <a:t>indi</a:t>
            </a:r>
            <a:r>
              <a:rPr lang="en-US" dirty="0" smtClean="0"/>
              <a:t> and </a:t>
            </a:r>
            <a:r>
              <a:rPr lang="en-US" dirty="0" err="1" smtClean="0"/>
              <a:t>grp</a:t>
            </a:r>
            <a:r>
              <a:rPr lang="en-US" dirty="0" smtClean="0"/>
              <a:t>).</a:t>
            </a:r>
          </a:p>
          <a:p>
            <a:r>
              <a:rPr lang="en-US" dirty="0" smtClean="0"/>
              <a:t>Was English easy?  Why did we learn?  Position and money.  Why not Qur’an (even when it was easy)?  What can we answer in front of Allah?</a:t>
            </a:r>
          </a:p>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r>
              <a:rPr lang="en-US" dirty="0" smtClean="0"/>
              <a:t>Purpose of revelation is: </a:t>
            </a:r>
            <a:r>
              <a:rPr lang="en-US" dirty="0" err="1" smtClean="0"/>
              <a:t>Tadabbur</a:t>
            </a:r>
            <a:r>
              <a:rPr lang="en-US" dirty="0" smtClean="0"/>
              <a:t> &amp; </a:t>
            </a:r>
            <a:r>
              <a:rPr lang="en-US" dirty="0" err="1" smtClean="0"/>
              <a:t>Tazakkur</a:t>
            </a:r>
            <a:r>
              <a:rPr lang="en-US" dirty="0" smtClean="0"/>
              <a:t>.  </a:t>
            </a:r>
          </a:p>
          <a:p>
            <a:r>
              <a:rPr lang="en-US" dirty="0" smtClean="0"/>
              <a:t>This should be done in Arabic </a:t>
            </a:r>
            <a:r>
              <a:rPr lang="en-US" dirty="0" err="1" smtClean="0"/>
              <a:t>Aayaat</a:t>
            </a:r>
            <a:r>
              <a:rPr lang="en-US" dirty="0" smtClean="0"/>
              <a:t> because Qur’an is in Arabic only.</a:t>
            </a:r>
          </a:p>
          <a:p>
            <a:r>
              <a:rPr lang="en-US" dirty="0" smtClean="0"/>
              <a:t>But Allah says that He has made is EXTREMELY EASY!</a:t>
            </a:r>
          </a:p>
          <a:p>
            <a:r>
              <a:rPr lang="en-US" dirty="0" smtClean="0"/>
              <a:t>And He is asking: Is there anyone?  WE should say:  O ALLAH! Here we are!  We want to understand and learn.  (Check-Plan-Propagate).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r>
              <a:rPr lang="en-US" dirty="0" smtClean="0"/>
              <a:t>Your group’s best; your society’s best; your team’s best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r>
              <a:rPr lang="en-US" dirty="0" smtClean="0"/>
              <a:t>Your group’s best; your society’s best; your team’s best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r>
              <a:rPr lang="en-US" dirty="0" smtClean="0"/>
              <a:t>Your group’s best; your society’s best; your team’s best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r>
              <a:rPr lang="en-US" dirty="0" smtClean="0"/>
              <a:t>How </a:t>
            </a:r>
            <a:r>
              <a:rPr lang="en-US" dirty="0" err="1" smtClean="0"/>
              <a:t>how</a:t>
            </a:r>
            <a:r>
              <a:rPr lang="en-US" dirty="0" smtClean="0"/>
              <a:t> this that became</a:t>
            </a:r>
          </a:p>
          <a:p>
            <a:r>
              <a:rPr lang="en-US" dirty="0" smtClean="0"/>
              <a:t>This that how </a:t>
            </a:r>
            <a:r>
              <a:rPr lang="en-US" dirty="0" err="1" smtClean="0"/>
              <a:t>how</a:t>
            </a:r>
            <a:r>
              <a:rPr lang="en-US" dirty="0" smtClean="0"/>
              <a:t> became!!!</a:t>
            </a:r>
          </a:p>
          <a:p>
            <a:r>
              <a:rPr lang="en-US" dirty="0" smtClean="0"/>
              <a:t>When human composition can not be translated, then how can Allah’s words be?</a:t>
            </a:r>
          </a:p>
          <a:p>
            <a:r>
              <a:rPr lang="en-US" dirty="0" err="1" smtClean="0"/>
              <a:t>Tranlsation</a:t>
            </a:r>
            <a:r>
              <a:rPr lang="en-US" dirty="0" smtClean="0"/>
              <a:t> is what a human (whoever he is) understood from Al-Qur’an and expressed in his language.  </a:t>
            </a:r>
          </a:p>
          <a:p>
            <a:r>
              <a:rPr lang="en-US" dirty="0" smtClean="0"/>
              <a:t>That is why we don’t find much force..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r>
              <a:rPr lang="en-US" dirty="0" smtClean="0"/>
              <a:t>Example:  If an English person says: How great the poetry of </a:t>
            </a:r>
            <a:r>
              <a:rPr lang="en-US" dirty="0" err="1" smtClean="0"/>
              <a:t>Allama</a:t>
            </a:r>
            <a:r>
              <a:rPr lang="en-US" dirty="0" smtClean="0"/>
              <a:t> </a:t>
            </a:r>
            <a:r>
              <a:rPr lang="en-US" dirty="0" err="1" smtClean="0"/>
              <a:t>Iqbal</a:t>
            </a:r>
            <a:r>
              <a:rPr lang="en-US" dirty="0" smtClean="0"/>
              <a:t> is!  I will ask: Do u understand Urdu?  And if he says no!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84275" y="700088"/>
            <a:ext cx="4652963" cy="3489325"/>
          </a:xfrm>
          <a:ln/>
        </p:spPr>
      </p:sp>
      <p:sp>
        <p:nvSpPr>
          <p:cNvPr id="112643" name="Rectangle 3"/>
          <p:cNvSpPr>
            <a:spLocks noGrp="1" noChangeArrowheads="1"/>
          </p:cNvSpPr>
          <p:nvPr>
            <p:ph type="body" idx="1"/>
          </p:nvPr>
        </p:nvSpPr>
        <p:spPr>
          <a:xfrm>
            <a:off x="701675" y="4419600"/>
            <a:ext cx="5619750" cy="4189413"/>
          </a:xfrm>
          <a:noFill/>
          <a:ln/>
        </p:spPr>
        <p:txBody>
          <a:bodyPr/>
          <a:lstStyle/>
          <a:p>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84275" y="700088"/>
            <a:ext cx="4652963" cy="3489325"/>
          </a:xfrm>
          <a:ln/>
        </p:spPr>
      </p:sp>
      <p:sp>
        <p:nvSpPr>
          <p:cNvPr id="113667" name="Rectangle 3"/>
          <p:cNvSpPr>
            <a:spLocks noGrp="1" noChangeArrowheads="1"/>
          </p:cNvSpPr>
          <p:nvPr>
            <p:ph type="body" idx="1"/>
          </p:nvPr>
        </p:nvSpPr>
        <p:spPr>
          <a:xfrm>
            <a:off x="701675" y="4419600"/>
            <a:ext cx="5619750" cy="4189413"/>
          </a:xfrm>
          <a:noFill/>
          <a:ln/>
        </p:spPr>
        <p:txBody>
          <a:bodyPr/>
          <a:lstStyle/>
          <a:p>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84275" y="700088"/>
            <a:ext cx="4652963" cy="3489325"/>
          </a:xfrm>
          <a:ln/>
        </p:spPr>
      </p:sp>
      <p:sp>
        <p:nvSpPr>
          <p:cNvPr id="114691" name="Rectangle 3"/>
          <p:cNvSpPr>
            <a:spLocks noGrp="1" noChangeArrowheads="1"/>
          </p:cNvSpPr>
          <p:nvPr>
            <p:ph type="body" idx="1"/>
          </p:nvPr>
        </p:nvSpPr>
        <p:spPr>
          <a:xfrm>
            <a:off x="701675" y="4419600"/>
            <a:ext cx="5619750" cy="4189413"/>
          </a:xfrm>
          <a:noFill/>
          <a:ln/>
        </p:spPr>
        <p:txBody>
          <a:bodyPr/>
          <a:lstStyle/>
          <a:p>
            <a:r>
              <a:rPr lang="en-US" dirty="0" smtClean="0"/>
              <a:t>Our intention is to please Allah only.</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r>
              <a:rPr lang="en-US" dirty="0" smtClean="0"/>
              <a:t>It does not amount to degrading translations because for us translations are THE BRIDGE to reach Qur’an.  MAY ALLAH REWARD THOSE TRANSLATORS WHO MADE IT EASY FOR US TO REACH TO AL-QURAN.  But they are not our goals.  </a:t>
            </a:r>
          </a:p>
          <a:p>
            <a:r>
              <a:rPr lang="en-US" dirty="0" smtClean="0"/>
              <a:t>Doesn’t mean that once you understand this way, you reach that level immediately.  But you will surely enter a new world. </a:t>
            </a:r>
          </a:p>
          <a:p>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r>
              <a:rPr lang="en-US" dirty="0" smtClean="0"/>
              <a:t>Our intention is to please Allah only.</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r>
              <a:rPr lang="en-US" dirty="0" smtClean="0"/>
              <a:t>Our intention is to please Allah only.</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r>
              <a:rPr lang="en-US" dirty="0" smtClean="0"/>
              <a:t>Our intention is to please Allah only.</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r>
              <a:rPr lang="en-US" dirty="0" smtClean="0"/>
              <a:t>Our intention is to please Allah only.</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84275" y="700088"/>
            <a:ext cx="4652963" cy="3489325"/>
          </a:xfrm>
          <a:ln/>
        </p:spPr>
      </p:sp>
      <p:sp>
        <p:nvSpPr>
          <p:cNvPr id="123907" name="Rectangle 3"/>
          <p:cNvSpPr>
            <a:spLocks noGrp="1" noChangeArrowheads="1"/>
          </p:cNvSpPr>
          <p:nvPr>
            <p:ph type="body" idx="1"/>
          </p:nvPr>
        </p:nvSpPr>
        <p:spPr>
          <a:xfrm>
            <a:off x="701675" y="4419600"/>
            <a:ext cx="5619750" cy="4189413"/>
          </a:xfrm>
          <a:noFill/>
          <a:ln/>
        </p:spPr>
        <p:txBody>
          <a:bodyPr/>
          <a:lstStyle/>
          <a:p>
            <a:r>
              <a:rPr lang="en-US" dirty="0" smtClean="0"/>
              <a:t>Our intention is to please Allah only.</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84275" y="700088"/>
            <a:ext cx="4652963" cy="3489325"/>
          </a:xfrm>
          <a:ln/>
        </p:spPr>
      </p:sp>
      <p:sp>
        <p:nvSpPr>
          <p:cNvPr id="123907" name="Rectangle 3"/>
          <p:cNvSpPr>
            <a:spLocks noGrp="1" noChangeArrowheads="1"/>
          </p:cNvSpPr>
          <p:nvPr>
            <p:ph type="body" idx="1"/>
          </p:nvPr>
        </p:nvSpPr>
        <p:spPr>
          <a:xfrm>
            <a:off x="701675" y="4419600"/>
            <a:ext cx="5619750" cy="4189413"/>
          </a:xfrm>
          <a:noFill/>
          <a:ln/>
        </p:spPr>
        <p:txBody>
          <a:bodyPr/>
          <a:lstStyle/>
          <a:p>
            <a:r>
              <a:rPr lang="en-US" dirty="0" smtClean="0"/>
              <a:t>Our intention is to please Allah only.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r>
              <a:rPr lang="en-US" dirty="0" smtClean="0"/>
              <a:t>It does not amount to degrading translations because for us translations are THE BRIDGE to reach Qur’an.  MAY ALLAH REWARD THOSE TRANSLATORS WHO MADE IT EASY FOR US TO REACH TO AL-QURAN.  But they are not our goals.  </a:t>
            </a:r>
          </a:p>
          <a:p>
            <a:r>
              <a:rPr lang="en-US" dirty="0" smtClean="0"/>
              <a:t>Doesn’t mean that once you understand this way, you reach that level immediately.  But you will surely enter a new world. </a:t>
            </a:r>
          </a:p>
          <a:p>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84275" y="700088"/>
            <a:ext cx="4652963" cy="3489325"/>
          </a:xfrm>
          <a:ln/>
        </p:spPr>
      </p:sp>
      <p:sp>
        <p:nvSpPr>
          <p:cNvPr id="123907" name="Rectangle 3"/>
          <p:cNvSpPr>
            <a:spLocks noGrp="1" noChangeArrowheads="1"/>
          </p:cNvSpPr>
          <p:nvPr>
            <p:ph type="body" idx="1"/>
          </p:nvPr>
        </p:nvSpPr>
        <p:spPr>
          <a:xfrm>
            <a:off x="701675" y="4419600"/>
            <a:ext cx="5619750" cy="4189413"/>
          </a:xfrm>
          <a:noFill/>
          <a:ln/>
        </p:spPr>
        <p:txBody>
          <a:bodyPr/>
          <a:lstStyle/>
          <a:p>
            <a:r>
              <a:rPr lang="en-US" dirty="0" smtClean="0"/>
              <a:t>Our intention is to please Allah only.</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r>
              <a:rPr lang="en-US" dirty="0" smtClean="0"/>
              <a:t>Purpose of revelation is: </a:t>
            </a:r>
            <a:r>
              <a:rPr lang="en-US" dirty="0" err="1" smtClean="0"/>
              <a:t>Tadabbur</a:t>
            </a:r>
            <a:r>
              <a:rPr lang="en-US" dirty="0" smtClean="0"/>
              <a:t> &amp; </a:t>
            </a:r>
            <a:r>
              <a:rPr lang="en-US" dirty="0" err="1" smtClean="0"/>
              <a:t>Tazakkur</a:t>
            </a:r>
            <a:r>
              <a:rPr lang="en-US" dirty="0" smtClean="0"/>
              <a:t>.  </a:t>
            </a:r>
          </a:p>
          <a:p>
            <a:r>
              <a:rPr lang="en-US" dirty="0" smtClean="0"/>
              <a:t>This should be done in Arabic </a:t>
            </a:r>
            <a:r>
              <a:rPr lang="en-US" dirty="0" err="1" smtClean="0"/>
              <a:t>Aayaat</a:t>
            </a:r>
            <a:r>
              <a:rPr lang="en-US" dirty="0" smtClean="0"/>
              <a:t> because Qur’an is in Arabic only.</a:t>
            </a:r>
          </a:p>
          <a:p>
            <a:r>
              <a:rPr lang="en-US" dirty="0" smtClean="0"/>
              <a:t>But Allah says that He has made is EXTREMELY EASY!</a:t>
            </a:r>
          </a:p>
          <a:p>
            <a:r>
              <a:rPr lang="en-US" dirty="0" smtClean="0"/>
              <a:t>And He is asking: Is there anyone?  WE should say:  O ALLAH! Here we are!  We want to understand and learn.  (Check-Plan-Propagate).</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pPr>
              <a:buFontTx/>
              <a:buChar char="•"/>
            </a:pPr>
            <a:r>
              <a:rPr lang="en-US" dirty="0" smtClean="0"/>
              <a:t>Student is mentioned first and then the teacher.  So, another push..</a:t>
            </a:r>
          </a:p>
          <a:p>
            <a:pPr>
              <a:buFontTx/>
              <a:buChar char="•"/>
            </a:pPr>
            <a:r>
              <a:rPr lang="en-US" dirty="0" smtClean="0"/>
              <a:t>Don’t stop at learning.  Plan for teaching too.  RIGHT NOW make </a:t>
            </a:r>
            <a:r>
              <a:rPr lang="en-US" dirty="0" err="1" smtClean="0"/>
              <a:t>Niyyah</a:t>
            </a:r>
            <a:r>
              <a:rPr lang="en-US" dirty="0" smtClean="0"/>
              <a:t> and you will get ajar.  </a:t>
            </a:r>
          </a:p>
          <a:p>
            <a:pPr>
              <a:buFontTx/>
              <a:buChar char="•"/>
            </a:pPr>
            <a:r>
              <a:rPr lang="en-US" dirty="0" smtClean="0"/>
              <a:t>List 2 names whom you will teach. Or start at your home.  It is a saying of Prophet Muhammad </a:t>
            </a:r>
            <a:r>
              <a:rPr lang="en-US" dirty="0" err="1" smtClean="0"/>
              <a:t>pbuh</a:t>
            </a:r>
            <a:r>
              <a:rPr lang="en-US" dirty="0" smtClean="0"/>
              <a:t> but actually it is from Allah. Allah is watching you; so respond now by making </a:t>
            </a:r>
            <a:r>
              <a:rPr lang="en-US" dirty="0" err="1" smtClean="0"/>
              <a:t>niyyah</a:t>
            </a:r>
            <a:r>
              <a:rPr lang="en-US" dirty="0" smtClean="0"/>
              <a:t>.</a:t>
            </a:r>
          </a:p>
          <a:p>
            <a:pPr>
              <a:buFontTx/>
              <a:buChar char="•"/>
            </a:pPr>
            <a:endParaRPr 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r>
              <a:rPr lang="en-US" dirty="0" smtClean="0"/>
              <a:t>Our intention is to please Allah only.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r>
              <a:rPr lang="en-US" dirty="0" smtClean="0"/>
              <a:t>It does not amount to degrading translations because for us translations are THE BRIDGE to reach Qur’an.  MAY ALLAH REWARD THOSE TRANSLATORS WHO MADE IT EASY FOR US TO REACH TO AL-QURAN.  But they are not our goals.  </a:t>
            </a:r>
          </a:p>
          <a:p>
            <a:r>
              <a:rPr lang="en-US" dirty="0" smtClean="0"/>
              <a:t>Doesn’t mean that once you understand this way, you reach that level immediately.  But you will surely enter a new world. </a:t>
            </a:r>
          </a:p>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r>
              <a:rPr lang="en-US" dirty="0" smtClean="0"/>
              <a:t>It does not amount to degrading translations because for us translations are THE BRIDGE to reach Qur’an.  MAY ALLAH REWARD THOSE TRANSLATORS WHO MADE IT EASY FOR US TO REACH TO AL-QURAN.  But they are not our goals.  </a:t>
            </a:r>
          </a:p>
          <a:p>
            <a:r>
              <a:rPr lang="en-US" dirty="0" smtClean="0"/>
              <a:t>Doesn’t mean that once you understand this way, you reach that level immediately.  But you will surely enter a new world. </a:t>
            </a:r>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78051" name="Rectangle 3"/>
          <p:cNvSpPr>
            <a:spLocks noGrp="1" noChangeArrowheads="1"/>
          </p:cNvSpPr>
          <p:nvPr>
            <p:ph type="ctrTitle" sz="quarter"/>
          </p:nvPr>
        </p:nvSpPr>
        <p:spPr>
          <a:xfrm>
            <a:off x="457200" y="1600200"/>
            <a:ext cx="8229600" cy="1828800"/>
          </a:xfrm>
        </p:spPr>
        <p:txBody>
          <a:bodyPr/>
          <a:lstStyle>
            <a:lvl1pPr>
              <a:defRPr sz="4400"/>
            </a:lvl1pPr>
          </a:lstStyle>
          <a:p>
            <a:r>
              <a:rPr lang="en-US"/>
              <a:t>Click to edit Master title style</a:t>
            </a:r>
          </a:p>
        </p:txBody>
      </p:sp>
      <p:sp>
        <p:nvSpPr>
          <p:cNvPr id="2178052" name="Rectangle 4"/>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5" name="Rectangle 5"/>
          <p:cNvSpPr>
            <a:spLocks noGrp="1" noChangeArrowheads="1"/>
          </p:cNvSpPr>
          <p:nvPr>
            <p:ph type="dt" sz="quarter"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spcBef>
                <a:spcPct val="0"/>
              </a:spcBef>
              <a:defRPr sz="1200" b="0">
                <a:effectLst>
                  <a:outerShdw blurRad="38100" dist="38100" dir="2700000" algn="tl">
                    <a:srgbClr val="C0C0C0"/>
                  </a:outerShdw>
                </a:effectLst>
                <a:latin typeface="Calibri" pitchFamily="34" charset="0"/>
                <a:cs typeface="Arial" charset="0"/>
              </a:defRPr>
            </a:lvl1pPr>
          </a:lstStyle>
          <a:p>
            <a:pPr>
              <a:defRPr/>
            </a:pPr>
            <a:endParaRPr lang="en-US" dirty="0"/>
          </a:p>
        </p:txBody>
      </p:sp>
      <p:sp>
        <p:nvSpPr>
          <p:cNvPr id="6" name="Rectangle 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spcBef>
                <a:spcPct val="0"/>
              </a:spcBef>
              <a:defRPr sz="1200" b="0">
                <a:effectLst>
                  <a:outerShdw blurRad="38100" dist="38100" dir="2700000" algn="tl">
                    <a:srgbClr val="C0C0C0"/>
                  </a:outerShdw>
                </a:effectLst>
                <a:latin typeface="Calibri" pitchFamily="34" charset="0"/>
                <a:cs typeface="Arial" charset="0"/>
              </a:defRPr>
            </a:lvl1pPr>
          </a:lstStyle>
          <a:p>
            <a:pPr>
              <a:defRPr/>
            </a:pPr>
            <a:endParaRPr lang="en-US" dirty="0"/>
          </a:p>
        </p:txBody>
      </p:sp>
      <p:sp>
        <p:nvSpPr>
          <p:cNvPr id="7" name="Rectangle 7"/>
          <p:cNvSpPr>
            <a:spLocks noGrp="1" noChangeArrowheads="1"/>
          </p:cNvSpPr>
          <p:nvPr>
            <p:ph type="sldNum" sz="quarter" idx="12"/>
          </p:nvPr>
        </p:nvSpPr>
        <p:spPr/>
        <p:txBody>
          <a:bodyPr/>
          <a:lstStyle>
            <a:lvl1pPr>
              <a:defRPr/>
            </a:lvl1pPr>
          </a:lstStyle>
          <a:p>
            <a:pPr>
              <a:defRPr/>
            </a:pPr>
            <a:fld id="{75179D75-F9A8-4982-B67A-A879650D4BA3}" type="slidenum">
              <a:rPr lang="ar-SA"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3AABD429-B309-4823-8D25-10D703D750C1}" type="slidenum">
              <a:rPr lang="ar-SA"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9F701103-14E9-447B-9415-AC52DC074E9E}" type="slidenum">
              <a:rPr lang="ar-SA"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DE3AF277-578B-4A9B-8FDD-383A68A1CDBC}" type="slidenum">
              <a:rPr lang="ar-SA"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E7F344DA-DCED-4772-9049-A2A783E7BF93}" type="slidenum">
              <a:rPr lang="ar-SA"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6D38D0BE-D016-40AD-AE95-7EE5438D6683}" type="slidenum">
              <a:rPr lang="ar-SA"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7D5BC896-EB1E-41B3-B620-DDF5B3BEF589}" type="slidenum">
              <a:rPr lang="ar-SA"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1C93DE84-FDB7-43AF-AAE3-F011CEFCC718}" type="slidenum">
              <a:rPr lang="ar-SA"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A9A1F005-41B8-42E6-90CE-D395DA8B338C}" type="slidenum">
              <a:rPr lang="ar-SA"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4A3C878D-12A6-4122-BD3A-7261F237C575}" type="slidenum">
              <a:rPr lang="ar-SA"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E1865B26-4A1A-4DED-82C7-3A62F7E66FDB}" type="slidenum">
              <a:rPr lang="ar-SA"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4D7F2571-BA42-43AD-97FB-AE9661D53469}" type="slidenum">
              <a:rPr lang="ar-SA"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D010F1A7-32B5-4216-B440-F64202AE8554}" type="slidenum">
              <a:rPr lang="ar-SA"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17000" r="-17000"/>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457200" y="2778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177029" name="Rectangle 5"/>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0">
                <a:effectLst>
                  <a:outerShdw blurRad="38100" dist="38100" dir="2700000" algn="tl">
                    <a:srgbClr val="C0C0C0"/>
                  </a:outerShdw>
                </a:effectLst>
                <a:latin typeface="Calibri" pitchFamily="34" charset="0"/>
                <a:cs typeface="Arial" charset="0"/>
              </a:defRPr>
            </a:lvl1pPr>
          </a:lstStyle>
          <a:p>
            <a:pPr>
              <a:defRPr/>
            </a:pPr>
            <a:fld id="{D1338EDA-4BF9-4B0B-8E22-2B27B4D0B330}" type="slidenum">
              <a:rPr lang="ar-SA" smtClean="0"/>
              <a:pPr>
                <a:defRPr/>
              </a:pPr>
              <a:t>‹#›</a:t>
            </a:fld>
            <a:endParaRPr lang="en-US" dirty="0"/>
          </a:p>
        </p:txBody>
      </p:sp>
      <p:sp>
        <p:nvSpPr>
          <p:cNvPr id="6" name="Rectangle 7"/>
          <p:cNvSpPr>
            <a:spLocks noChangeArrowheads="1"/>
          </p:cNvSpPr>
          <p:nvPr userDrawn="1"/>
        </p:nvSpPr>
        <p:spPr bwMode="auto">
          <a:xfrm>
            <a:off x="0" y="6457950"/>
            <a:ext cx="9144000" cy="400050"/>
          </a:xfrm>
          <a:prstGeom prst="rect">
            <a:avLst/>
          </a:prstGeom>
          <a:noFill/>
          <a:ln w="9525">
            <a:noFill/>
            <a:miter lim="800000"/>
            <a:headEnd/>
            <a:tailEnd/>
          </a:ln>
        </p:spPr>
        <p:txBody>
          <a:bodyPr>
            <a:spAutoFit/>
          </a:bodyPr>
          <a:lstStyle/>
          <a:p>
            <a:pPr algn="ctr">
              <a:defRPr/>
            </a:pPr>
            <a:r>
              <a:rPr lang="en-US" sz="2000" dirty="0">
                <a:solidFill>
                  <a:srgbClr val="FFFF00"/>
                </a:solidFill>
                <a:latin typeface="Calibri" pitchFamily="34" charset="0"/>
                <a:cs typeface="Arial" pitchFamily="34" charset="0"/>
              </a:rPr>
              <a:t>www.understandquran.com</a:t>
            </a:r>
            <a:endParaRPr lang="en-US" sz="3600" dirty="0">
              <a:solidFill>
                <a:srgbClr val="FFFF00"/>
              </a:solidFill>
              <a:latin typeface="Calibri" pitchFamily="34" charset="0"/>
            </a:endParaRPr>
          </a:p>
        </p:txBody>
      </p:sp>
    </p:spTree>
  </p:cSld>
  <p:clrMap bg1="dk2" tx1="lt1" bg2="dk1" tx2="lt2" accent1="accent1" accent2="accent2" accent3="accent3" accent4="accent4" accent5="accent5" accent6="accent6" hlink="hlink" folHlink="folHlink"/>
  <p:sldLayoutIdLst>
    <p:sldLayoutId id="2147483951"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Lst>
  <p:timing>
    <p:tnLst>
      <p:par>
        <p:cTn id="1" dur="indefinite" restart="never" nodeType="tmRoot"/>
      </p:par>
    </p:tnLst>
  </p:timing>
  <p:txStyles>
    <p:titleStyle>
      <a:lvl1pPr algn="ctr" rtl="1" eaLnBrk="0" fontAlgn="base" hangingPunct="0">
        <a:spcBef>
          <a:spcPct val="0"/>
        </a:spcBef>
        <a:spcAft>
          <a:spcPct val="0"/>
        </a:spcAft>
        <a:defRPr sz="4000" b="1">
          <a:solidFill>
            <a:schemeClr val="accent4">
              <a:lumMod val="10000"/>
            </a:schemeClr>
          </a:solidFill>
          <a:latin typeface="Calibri" pitchFamily="34" charset="0"/>
          <a:ea typeface="+mj-ea"/>
          <a:cs typeface="+mj-cs"/>
        </a:defRPr>
      </a:lvl1pPr>
      <a:lvl2pPr algn="ctr" rtl="1" eaLnBrk="0" fontAlgn="base" hangingPunct="0">
        <a:spcBef>
          <a:spcPct val="0"/>
        </a:spcBef>
        <a:spcAft>
          <a:spcPct val="0"/>
        </a:spcAft>
        <a:defRPr sz="4000">
          <a:solidFill>
            <a:schemeClr val="tx1"/>
          </a:solidFill>
          <a:latin typeface="Tahoma" pitchFamily="34" charset="0"/>
          <a:cs typeface="Nafees Web Naskh" pitchFamily="2" charset="-78"/>
        </a:defRPr>
      </a:lvl2pPr>
      <a:lvl3pPr algn="ctr" rtl="1" eaLnBrk="0" fontAlgn="base" hangingPunct="0">
        <a:spcBef>
          <a:spcPct val="0"/>
        </a:spcBef>
        <a:spcAft>
          <a:spcPct val="0"/>
        </a:spcAft>
        <a:defRPr sz="4000">
          <a:solidFill>
            <a:schemeClr val="tx1"/>
          </a:solidFill>
          <a:latin typeface="Tahoma" pitchFamily="34" charset="0"/>
          <a:cs typeface="Nafees Web Naskh" pitchFamily="2" charset="-78"/>
        </a:defRPr>
      </a:lvl3pPr>
      <a:lvl4pPr algn="ctr" rtl="1" eaLnBrk="0" fontAlgn="base" hangingPunct="0">
        <a:spcBef>
          <a:spcPct val="0"/>
        </a:spcBef>
        <a:spcAft>
          <a:spcPct val="0"/>
        </a:spcAft>
        <a:defRPr sz="4000">
          <a:solidFill>
            <a:schemeClr val="tx1"/>
          </a:solidFill>
          <a:latin typeface="Tahoma" pitchFamily="34" charset="0"/>
          <a:cs typeface="Nafees Web Naskh" pitchFamily="2" charset="-78"/>
        </a:defRPr>
      </a:lvl4pPr>
      <a:lvl5pPr algn="ctr" rtl="1" eaLnBrk="0" fontAlgn="base" hangingPunct="0">
        <a:spcBef>
          <a:spcPct val="0"/>
        </a:spcBef>
        <a:spcAft>
          <a:spcPct val="0"/>
        </a:spcAft>
        <a:defRPr sz="4000">
          <a:solidFill>
            <a:schemeClr val="tx1"/>
          </a:solidFill>
          <a:latin typeface="Tahoma" pitchFamily="34" charset="0"/>
          <a:cs typeface="Nafees Web Naskh" pitchFamily="2" charset="-78"/>
        </a:defRPr>
      </a:lvl5pPr>
      <a:lvl6pPr marL="457200" algn="ctr" rtl="1" fontAlgn="base">
        <a:spcBef>
          <a:spcPct val="0"/>
        </a:spcBef>
        <a:spcAft>
          <a:spcPct val="0"/>
        </a:spcAft>
        <a:defRPr sz="4000">
          <a:solidFill>
            <a:schemeClr val="tx1"/>
          </a:solidFill>
          <a:latin typeface="Tahoma" pitchFamily="34" charset="0"/>
          <a:cs typeface="Nafees Web Naskh" pitchFamily="2" charset="-78"/>
        </a:defRPr>
      </a:lvl6pPr>
      <a:lvl7pPr marL="914400" algn="ctr" rtl="1" fontAlgn="base">
        <a:spcBef>
          <a:spcPct val="0"/>
        </a:spcBef>
        <a:spcAft>
          <a:spcPct val="0"/>
        </a:spcAft>
        <a:defRPr sz="4000">
          <a:solidFill>
            <a:schemeClr val="tx1"/>
          </a:solidFill>
          <a:latin typeface="Tahoma" pitchFamily="34" charset="0"/>
          <a:cs typeface="Nafees Web Naskh" pitchFamily="2" charset="-78"/>
        </a:defRPr>
      </a:lvl7pPr>
      <a:lvl8pPr marL="1371600" algn="ctr" rtl="1" fontAlgn="base">
        <a:spcBef>
          <a:spcPct val="0"/>
        </a:spcBef>
        <a:spcAft>
          <a:spcPct val="0"/>
        </a:spcAft>
        <a:defRPr sz="4000">
          <a:solidFill>
            <a:schemeClr val="tx1"/>
          </a:solidFill>
          <a:latin typeface="Tahoma" pitchFamily="34" charset="0"/>
          <a:cs typeface="Nafees Web Naskh" pitchFamily="2" charset="-78"/>
        </a:defRPr>
      </a:lvl8pPr>
      <a:lvl9pPr marL="1828800" algn="ctr" rtl="1" fontAlgn="base">
        <a:spcBef>
          <a:spcPct val="0"/>
        </a:spcBef>
        <a:spcAft>
          <a:spcPct val="0"/>
        </a:spcAft>
        <a:defRPr sz="4000">
          <a:solidFill>
            <a:schemeClr val="tx1"/>
          </a:solidFill>
          <a:latin typeface="Tahoma" pitchFamily="34" charset="0"/>
          <a:cs typeface="Nafees Web Naskh" pitchFamily="2" charset="-78"/>
        </a:defRPr>
      </a:lvl9pPr>
    </p:titleStyle>
    <p:bodyStyle>
      <a:lvl1pPr marL="577850" indent="-577850" algn="l" rtl="0" eaLnBrk="0" fontAlgn="base" hangingPunct="0">
        <a:spcBef>
          <a:spcPct val="20000"/>
        </a:spcBef>
        <a:spcAft>
          <a:spcPct val="0"/>
        </a:spcAft>
        <a:buClr>
          <a:schemeClr val="accent4">
            <a:lumMod val="10000"/>
          </a:schemeClr>
        </a:buClr>
        <a:buSzPct val="90000"/>
        <a:buFont typeface="Wingdings" pitchFamily="2" charset="2"/>
        <a:buChar char="Ø"/>
        <a:defRPr sz="2800" b="1">
          <a:solidFill>
            <a:schemeClr val="accent4">
              <a:lumMod val="10000"/>
            </a:schemeClr>
          </a:solidFill>
          <a:latin typeface="Calibri" pitchFamily="34" charset="0"/>
          <a:ea typeface="+mn-ea"/>
          <a:cs typeface="+mn-cs"/>
        </a:defRPr>
      </a:lvl1pPr>
      <a:lvl2pPr marL="1025525" indent="-285750" algn="l" rtl="0" eaLnBrk="0" fontAlgn="base" hangingPunct="0">
        <a:spcBef>
          <a:spcPct val="20000"/>
        </a:spcBef>
        <a:spcAft>
          <a:spcPct val="0"/>
        </a:spcAft>
        <a:buClr>
          <a:schemeClr val="accent4">
            <a:lumMod val="10000"/>
          </a:schemeClr>
        </a:buClr>
        <a:buFont typeface="Wingdings" pitchFamily="2" charset="2"/>
        <a:buChar char="Ø"/>
        <a:defRPr sz="2800">
          <a:solidFill>
            <a:schemeClr val="accent4">
              <a:lumMod val="10000"/>
            </a:schemeClr>
          </a:solidFill>
          <a:latin typeface="Calibri" pitchFamily="34" charset="0"/>
          <a:cs typeface="+mn-cs"/>
        </a:defRPr>
      </a:lvl2pPr>
      <a:lvl3pPr marL="1368425" indent="-228600" algn="l" rtl="0" eaLnBrk="0" fontAlgn="base" hangingPunct="0">
        <a:spcBef>
          <a:spcPct val="20000"/>
        </a:spcBef>
        <a:spcAft>
          <a:spcPct val="0"/>
        </a:spcAft>
        <a:buClr>
          <a:schemeClr val="accent4">
            <a:lumMod val="10000"/>
          </a:schemeClr>
        </a:buClr>
        <a:buSzPct val="90000"/>
        <a:buFont typeface="Wingdings" pitchFamily="2" charset="2"/>
        <a:buChar char="Ø"/>
        <a:defRPr sz="2400">
          <a:solidFill>
            <a:schemeClr val="accent4">
              <a:lumMod val="10000"/>
            </a:schemeClr>
          </a:solidFill>
          <a:latin typeface="Calibri" pitchFamily="34" charset="0"/>
          <a:cs typeface="+mn-cs"/>
        </a:defRPr>
      </a:lvl3pPr>
      <a:lvl4pPr marL="1711325" indent="-228600" algn="l" rtl="0" eaLnBrk="0" fontAlgn="base" hangingPunct="0">
        <a:spcBef>
          <a:spcPct val="20000"/>
        </a:spcBef>
        <a:spcAft>
          <a:spcPct val="0"/>
        </a:spcAft>
        <a:buClr>
          <a:schemeClr val="accent4">
            <a:lumMod val="10000"/>
          </a:schemeClr>
        </a:buClr>
        <a:buFont typeface="Wingdings" pitchFamily="2" charset="2"/>
        <a:buChar char="Ø"/>
        <a:defRPr sz="2000">
          <a:solidFill>
            <a:schemeClr val="accent4">
              <a:lumMod val="10000"/>
            </a:schemeClr>
          </a:solidFill>
          <a:latin typeface="Calibri" pitchFamily="34" charset="0"/>
          <a:cs typeface="+mn-cs"/>
        </a:defRPr>
      </a:lvl4pPr>
      <a:lvl5pPr marL="2057400" indent="-228600" algn="l" rtl="0" eaLnBrk="0" fontAlgn="base" hangingPunct="0">
        <a:spcBef>
          <a:spcPct val="20000"/>
        </a:spcBef>
        <a:spcAft>
          <a:spcPct val="0"/>
        </a:spcAft>
        <a:buClr>
          <a:schemeClr val="accent4">
            <a:lumMod val="10000"/>
          </a:schemeClr>
        </a:buClr>
        <a:buSzPct val="90000"/>
        <a:buFont typeface="Wingdings" pitchFamily="2" charset="2"/>
        <a:buChar char="Ø"/>
        <a:defRPr sz="2000">
          <a:solidFill>
            <a:schemeClr val="accent4">
              <a:lumMod val="10000"/>
            </a:schemeClr>
          </a:solidFill>
          <a:latin typeface="Calibri" pitchFamily="34" charset="0"/>
          <a:cs typeface="+mn-cs"/>
        </a:defRPr>
      </a:lvl5pPr>
      <a:lvl6pPr marL="2514600" indent="-228600" algn="r" rtl="1" fontAlgn="base">
        <a:spcBef>
          <a:spcPct val="20000"/>
        </a:spcBef>
        <a:spcAft>
          <a:spcPct val="0"/>
        </a:spcAft>
        <a:buClr>
          <a:schemeClr val="folHlink"/>
        </a:buClr>
        <a:buSzPct val="90000"/>
        <a:buFont typeface="Wingdings" pitchFamily="2" charset="2"/>
        <a:buBlip>
          <a:blip r:embed="rId16"/>
        </a:buBlip>
        <a:defRPr sz="2000">
          <a:solidFill>
            <a:srgbClr val="FFFF00"/>
          </a:solidFill>
          <a:latin typeface="+mn-lt"/>
          <a:cs typeface="+mn-cs"/>
        </a:defRPr>
      </a:lvl6pPr>
      <a:lvl7pPr marL="2971800" indent="-228600" algn="r" rtl="1" fontAlgn="base">
        <a:spcBef>
          <a:spcPct val="20000"/>
        </a:spcBef>
        <a:spcAft>
          <a:spcPct val="0"/>
        </a:spcAft>
        <a:buClr>
          <a:schemeClr val="folHlink"/>
        </a:buClr>
        <a:buSzPct val="90000"/>
        <a:buFont typeface="Wingdings" pitchFamily="2" charset="2"/>
        <a:buBlip>
          <a:blip r:embed="rId16"/>
        </a:buBlip>
        <a:defRPr sz="2000">
          <a:solidFill>
            <a:srgbClr val="FFFF00"/>
          </a:solidFill>
          <a:latin typeface="+mn-lt"/>
          <a:cs typeface="+mn-cs"/>
        </a:defRPr>
      </a:lvl7pPr>
      <a:lvl8pPr marL="3429000" indent="-228600" algn="r" rtl="1" fontAlgn="base">
        <a:spcBef>
          <a:spcPct val="20000"/>
        </a:spcBef>
        <a:spcAft>
          <a:spcPct val="0"/>
        </a:spcAft>
        <a:buClr>
          <a:schemeClr val="folHlink"/>
        </a:buClr>
        <a:buSzPct val="90000"/>
        <a:buFont typeface="Wingdings" pitchFamily="2" charset="2"/>
        <a:buBlip>
          <a:blip r:embed="rId16"/>
        </a:buBlip>
        <a:defRPr sz="2000">
          <a:solidFill>
            <a:srgbClr val="FFFF00"/>
          </a:solidFill>
          <a:latin typeface="+mn-lt"/>
          <a:cs typeface="+mn-cs"/>
        </a:defRPr>
      </a:lvl8pPr>
      <a:lvl9pPr marL="3886200" indent="-228600" algn="r" rtl="1" fontAlgn="base">
        <a:spcBef>
          <a:spcPct val="20000"/>
        </a:spcBef>
        <a:spcAft>
          <a:spcPct val="0"/>
        </a:spcAft>
        <a:buClr>
          <a:schemeClr val="folHlink"/>
        </a:buClr>
        <a:buSzPct val="90000"/>
        <a:buFont typeface="Wingdings" pitchFamily="2" charset="2"/>
        <a:buBlip>
          <a:blip r:embed="rId16"/>
        </a:buBlip>
        <a:defRPr sz="2000">
          <a:solidFill>
            <a:srgbClr val="FFFF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hemeOverride" Target="../theme/themeOverride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hemeOverride" Target="../theme/themeOverride8.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hemeOverride" Target="../theme/themeOverride9.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hemeOverride" Target="../theme/themeOverride1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hemeOverride" Target="../theme/themeOverride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hemeOverride" Target="../theme/themeOverride13.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hemeOverride" Target="../theme/themeOverride14.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hemeOverride" Target="../theme/themeOverride15.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hemeOverride" Target="../theme/themeOverride16.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hemeOverride" Target="../theme/themeOverride17.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hemeOverride" Target="../theme/themeOverride18.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hemeOverride" Target="../theme/themeOverride19.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hemeOverride" Target="../theme/themeOverride20.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hemeOverride" Target="../theme/themeOverride21.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hemeOverride" Target="../theme/themeOverride2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hemeOverride" Target="../theme/themeOverride23.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hemeOverride" Target="../theme/themeOverride24.xml"/><Relationship Id="rId5" Type="http://schemas.openxmlformats.org/officeDocument/2006/relationships/image" Target="../media/image7.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hemeOverride" Target="../theme/themeOverride2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hemeOverride" Target="../theme/themeOverride26.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hemeOverride" Target="../theme/themeOverride27.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hemeOverride" Target="../theme/themeOverride28.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hemeOverride" Target="../theme/themeOverride29.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hemeOverride" Target="../theme/themeOverride30.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hemeOverride" Target="../theme/themeOverride31.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hemeOverride" Target="../theme/themeOverride3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hemeOverride" Target="../theme/themeOverride3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hemeOverride" Target="../theme/themeOverride3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hemeOverride" Target="../theme/themeOverride3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hemeOverride" Target="../theme/themeOverride3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themeOverride" Target="../theme/themeOverride37.xml"/><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hemeOverride" Target="../theme/themeOverride38.xml"/><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hemeOverride" Target="../theme/themeOverride39.xml"/><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themeOverride" Target="../theme/themeOverride40.xml"/><Relationship Id="rId5" Type="http://schemas.openxmlformats.org/officeDocument/2006/relationships/image" Target="../media/image12.png"/><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hemeOverride" Target="../theme/themeOverride4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themeOverride" Target="../theme/themeOverride42.xml"/><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hemeOverride" Target="../theme/themeOverride43.xml"/><Relationship Id="rId5" Type="http://schemas.openxmlformats.org/officeDocument/2006/relationships/image" Target="../media/image7.png"/><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themeOverride" Target="../theme/themeOverride44.xml"/><Relationship Id="rId4" Type="http://schemas.openxmlformats.org/officeDocument/2006/relationships/image" Target="../media/image11.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6.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themeOverride" Target="../theme/themeOverride4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themeOverride" Target="../theme/themeOverride48.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themeOverride" Target="../theme/themeOverride49.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themeOverride" Target="../theme/themeOverride50.xml"/><Relationship Id="rId4" Type="http://schemas.openxmlformats.org/officeDocument/2006/relationships/image" Target="../media/image11.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themeOverride" Target="../theme/themeOverride51.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themeOverride" Target="../theme/themeOverride5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xml"/><Relationship Id="rId1" Type="http://schemas.openxmlformats.org/officeDocument/2006/relationships/themeOverride" Target="../theme/themeOverride53.xml"/><Relationship Id="rId4" Type="http://schemas.openxmlformats.org/officeDocument/2006/relationships/image" Target="../media/image11.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xml"/><Relationship Id="rId1" Type="http://schemas.openxmlformats.org/officeDocument/2006/relationships/themeOverride" Target="../theme/themeOverride54.xml"/><Relationship Id="rId4" Type="http://schemas.openxmlformats.org/officeDocument/2006/relationships/image" Target="../media/image11.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xml"/><Relationship Id="rId1" Type="http://schemas.openxmlformats.org/officeDocument/2006/relationships/themeOverride" Target="../theme/themeOverride5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xml"/><Relationship Id="rId1" Type="http://schemas.openxmlformats.org/officeDocument/2006/relationships/themeOverride" Target="../theme/themeOverride56.xml"/><Relationship Id="rId4" Type="http://schemas.openxmlformats.org/officeDocument/2006/relationships/image" Target="../media/image11.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xml"/><Relationship Id="rId1" Type="http://schemas.openxmlformats.org/officeDocument/2006/relationships/themeOverride" Target="../theme/themeOverride57.xml"/><Relationship Id="rId4" Type="http://schemas.openxmlformats.org/officeDocument/2006/relationships/image" Target="../media/image11.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xml"/><Relationship Id="rId1" Type="http://schemas.openxmlformats.org/officeDocument/2006/relationships/themeOverride" Target="../theme/themeOverride58.xml"/><Relationship Id="rId5" Type="http://schemas.openxmlformats.org/officeDocument/2006/relationships/image" Target="../media/image14.png"/><Relationship Id="rId4" Type="http://schemas.openxmlformats.org/officeDocument/2006/relationships/image" Target="../media/image11.png"/></Relationships>
</file>

<file path=ppt/slides/_rels/slide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hemeOverride" Target="../theme/themeOverride59.xml"/><Relationship Id="rId5" Type="http://schemas.openxmlformats.org/officeDocument/2006/relationships/image" Target="../media/image7.png"/><Relationship Id="rId4" Type="http://schemas.openxmlformats.org/officeDocument/2006/relationships/image" Target="../media/image6.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xml"/><Relationship Id="rId1" Type="http://schemas.openxmlformats.org/officeDocument/2006/relationships/themeOverride" Target="../theme/themeOverride6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xml"/><Relationship Id="rId1" Type="http://schemas.openxmlformats.org/officeDocument/2006/relationships/themeOverride" Target="../theme/themeOverride61.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xml"/><Relationship Id="rId1" Type="http://schemas.openxmlformats.org/officeDocument/2006/relationships/themeOverride" Target="../theme/themeOverride6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xml"/><Relationship Id="rId1" Type="http://schemas.openxmlformats.org/officeDocument/2006/relationships/themeOverride" Target="../theme/themeOverride6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xml"/><Relationship Id="rId1" Type="http://schemas.openxmlformats.org/officeDocument/2006/relationships/themeOverride" Target="../theme/themeOverride64.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xml"/><Relationship Id="rId1" Type="http://schemas.openxmlformats.org/officeDocument/2006/relationships/themeOverride" Target="../theme/themeOverride65.xml"/><Relationship Id="rId4" Type="http://schemas.openxmlformats.org/officeDocument/2006/relationships/image" Target="../media/image11.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xml"/><Relationship Id="rId1" Type="http://schemas.openxmlformats.org/officeDocument/2006/relationships/themeOverride" Target="../theme/themeOverride66.xml"/><Relationship Id="rId4" Type="http://schemas.openxmlformats.org/officeDocument/2006/relationships/image" Target="../media/image11.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xml"/><Relationship Id="rId1" Type="http://schemas.openxmlformats.org/officeDocument/2006/relationships/themeOverride" Target="../theme/themeOverride67.xml"/><Relationship Id="rId4" Type="http://schemas.openxmlformats.org/officeDocument/2006/relationships/image" Target="../media/image11.png"/></Relationships>
</file>

<file path=ppt/slides/_rels/slide8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76200"/>
            <a:ext cx="9144000" cy="1403350"/>
          </a:xfrm>
          <a:prstGeom prst="rect">
            <a:avLst/>
          </a:prstGeom>
          <a:noFill/>
          <a:ln w="9525" algn="ctr">
            <a:noFill/>
            <a:miter lim="800000"/>
            <a:headEnd/>
            <a:tailEnd/>
          </a:ln>
        </p:spPr>
        <p:txBody>
          <a:bodyPr>
            <a:spAutoFit/>
          </a:bodyPr>
          <a:lstStyle/>
          <a:p>
            <a:pPr algn="ctr">
              <a:spcBef>
                <a:spcPct val="50000"/>
              </a:spcBef>
            </a:pPr>
            <a:r>
              <a:rPr lang="en-US" sz="8600" b="0" dirty="0">
                <a:solidFill>
                  <a:srgbClr val="FFFFFF"/>
                </a:solidFill>
                <a:latin typeface="Alvi Nastaleeq" pitchFamily="2" charset="-78"/>
                <a:sym typeface="AGA Arabesque" pitchFamily="2" charset="2"/>
              </a:rPr>
              <a:t></a:t>
            </a:r>
          </a:p>
        </p:txBody>
      </p:sp>
      <p:sp>
        <p:nvSpPr>
          <p:cNvPr id="3075" name="Rectangle 4"/>
          <p:cNvSpPr>
            <a:spLocks noGrp="1" noChangeArrowheads="1"/>
          </p:cNvSpPr>
          <p:nvPr>
            <p:ph type="subTitle" sz="quarter" idx="1"/>
          </p:nvPr>
        </p:nvSpPr>
        <p:spPr>
          <a:xfrm>
            <a:off x="1371600" y="4800600"/>
            <a:ext cx="6400800" cy="609600"/>
          </a:xfrm>
        </p:spPr>
        <p:txBody>
          <a:bodyPr/>
          <a:lstStyle/>
          <a:p>
            <a:pPr eaLnBrk="1" hangingPunct="1"/>
            <a:r>
              <a:rPr lang="ru-RU" sz="4000" b="1" dirty="0" smtClean="0">
                <a:solidFill>
                  <a:srgbClr val="922E54"/>
                </a:solidFill>
                <a:cs typeface="Tahoma" pitchFamily="34" charset="0"/>
              </a:rPr>
              <a:t>Урок</a:t>
            </a:r>
            <a:r>
              <a:rPr sz="4000" b="1" dirty="0" smtClean="0">
                <a:solidFill>
                  <a:srgbClr val="922E54"/>
                </a:solidFill>
                <a:cs typeface="Tahoma" pitchFamily="34" charset="0"/>
              </a:rPr>
              <a:t>-</a:t>
            </a:r>
            <a:r>
              <a:rPr lang="en-IN" sz="4000" b="1" dirty="0" smtClean="0">
                <a:solidFill>
                  <a:srgbClr val="922E54"/>
                </a:solidFill>
                <a:cs typeface="Tahoma" pitchFamily="34" charset="0"/>
              </a:rPr>
              <a:t>6</a:t>
            </a:r>
            <a:r>
              <a:rPr sz="4000" b="1" dirty="0" smtClean="0">
                <a:solidFill>
                  <a:srgbClr val="922E54"/>
                </a:solidFill>
                <a:cs typeface="Tahoma" pitchFamily="34" charset="0"/>
              </a:rPr>
              <a:t>a</a:t>
            </a:r>
          </a:p>
        </p:txBody>
      </p:sp>
      <p:sp>
        <p:nvSpPr>
          <p:cNvPr id="6" name="Subtitle 3"/>
          <p:cNvSpPr txBox="1">
            <a:spLocks/>
          </p:cNvSpPr>
          <p:nvPr/>
        </p:nvSpPr>
        <p:spPr>
          <a:xfrm>
            <a:off x="0" y="3124200"/>
            <a:ext cx="9144000" cy="685800"/>
          </a:xfrm>
          <a:prstGeom prst="rect">
            <a:avLst/>
          </a:prstGeo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endParaRPr lang="en-US" sz="3500" b="0" dirty="0">
              <a:ln/>
              <a:solidFill>
                <a:srgbClr val="6C0000"/>
              </a:solidFill>
              <a:latin typeface="Lucida Handwriting" pitchFamily="66" charset="0"/>
            </a:endParaRPr>
          </a:p>
        </p:txBody>
      </p:sp>
      <p:sp>
        <p:nvSpPr>
          <p:cNvPr id="7" name="Title 1"/>
          <p:cNvSpPr txBox="1">
            <a:spLocks/>
          </p:cNvSpPr>
          <p:nvPr/>
        </p:nvSpPr>
        <p:spPr>
          <a:xfrm>
            <a:off x="0" y="1828800"/>
            <a:ext cx="9144000" cy="1470025"/>
          </a:xfrm>
          <a:prstGeom prst="rect">
            <a:avLst/>
          </a:prstGeom>
        </p:spPr>
        <p:txBody>
          <a:bodyPr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6000" dirty="0" smtClean="0">
                <a:ln w="12700">
                  <a:solidFill>
                    <a:srgbClr val="CCCCFF">
                      <a:satMod val="155000"/>
                    </a:srgbClr>
                  </a:solidFill>
                  <a:prstDash val="solid"/>
                </a:ln>
                <a:solidFill>
                  <a:srgbClr val="922E54"/>
                </a:solidFill>
                <a:effectLst>
                  <a:outerShdw blurRad="41275" dist="20320" dir="1800000" algn="tl" rotWithShape="0">
                    <a:srgbClr val="000000">
                      <a:alpha val="40000"/>
                    </a:srgbClr>
                  </a:outerShdw>
                </a:effectLst>
                <a:latin typeface="Calibri"/>
              </a:rPr>
              <a:t>Понимать Коран и Салах –  </a:t>
            </a:r>
            <a:br>
              <a:rPr lang="ru-RU" sz="6000" dirty="0" smtClean="0">
                <a:ln w="12700">
                  <a:solidFill>
                    <a:srgbClr val="CCCCFF">
                      <a:satMod val="155000"/>
                    </a:srgbClr>
                  </a:solidFill>
                  <a:prstDash val="solid"/>
                </a:ln>
                <a:solidFill>
                  <a:srgbClr val="922E54"/>
                </a:solidFill>
                <a:effectLst>
                  <a:outerShdw blurRad="41275" dist="20320" dir="1800000" algn="tl" rotWithShape="0">
                    <a:srgbClr val="000000">
                      <a:alpha val="40000"/>
                    </a:srgbClr>
                  </a:outerShdw>
                </a:effectLst>
                <a:latin typeface="Calibri"/>
              </a:rPr>
            </a:br>
            <a:r>
              <a:rPr lang="ru-RU" sz="6000" dirty="0" smtClean="0">
                <a:ln w="12700">
                  <a:solidFill>
                    <a:srgbClr val="CCCCFF">
                      <a:satMod val="155000"/>
                    </a:srgbClr>
                  </a:solidFill>
                  <a:prstDash val="solid"/>
                </a:ln>
                <a:solidFill>
                  <a:srgbClr val="922E54"/>
                </a:solidFill>
                <a:effectLst>
                  <a:outerShdw blurRad="41275" dist="20320" dir="1800000" algn="tl" rotWithShape="0">
                    <a:srgbClr val="000000">
                      <a:alpha val="40000"/>
                    </a:srgbClr>
                  </a:outerShdw>
                </a:effectLst>
                <a:latin typeface="Calibri"/>
              </a:rPr>
              <a:t>это легко!</a:t>
            </a:r>
            <a:endParaRPr lang="en-US" sz="6000" dirty="0" smtClean="0">
              <a:ln w="12700">
                <a:solidFill>
                  <a:srgbClr val="CCCCFF">
                    <a:satMod val="155000"/>
                  </a:srgbClr>
                </a:solidFill>
                <a:prstDash val="solid"/>
              </a:ln>
              <a:solidFill>
                <a:srgbClr val="922E54"/>
              </a:solidFill>
              <a:effectLst>
                <a:outerShdw blurRad="41275" dist="20320" dir="1800000" algn="tl" rotWithShape="0">
                  <a:srgbClr val="000000">
                    <a:alpha val="40000"/>
                  </a:srgbClr>
                </a:outerShdw>
              </a:effectLst>
              <a:latin typeface="Calibri"/>
            </a:endParaRPr>
          </a:p>
        </p:txBody>
      </p:sp>
    </p:spTree>
    <p:extLst>
      <p:ext uri="{BB962C8B-B14F-4D97-AF65-F5344CB8AC3E}">
        <p14:creationId xmlns:p14="http://schemas.microsoft.com/office/powerpoint/2010/main" val="445714718"/>
      </p:ext>
    </p:extLst>
  </p:cSld>
  <p:clrMapOvr>
    <a:masterClrMapping/>
  </p:clrMapOvr>
  <p:transition advTm="2441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sz="quarter"/>
          </p:nvPr>
        </p:nvSpPr>
        <p:spPr>
          <a:xfrm>
            <a:off x="685800" y="76200"/>
            <a:ext cx="7772400" cy="1143000"/>
          </a:xfrm>
        </p:spPr>
        <p:txBody>
          <a:bodyPr/>
          <a:lstStyle/>
          <a:p>
            <a:r>
              <a:rPr lang="ru-RU" dirty="0" smtClean="0"/>
              <a:t>Обратите внимание</a:t>
            </a:r>
            <a:endParaRPr lang="ar-SA" dirty="0" smtClean="0"/>
          </a:p>
        </p:txBody>
      </p:sp>
      <p:sp>
        <p:nvSpPr>
          <p:cNvPr id="9219" name="Rectangle 3"/>
          <p:cNvSpPr>
            <a:spLocks noGrp="1" noChangeArrowheads="1"/>
          </p:cNvSpPr>
          <p:nvPr>
            <p:ph type="subTitle" sz="quarter" idx="1"/>
          </p:nvPr>
        </p:nvSpPr>
        <p:spPr>
          <a:xfrm>
            <a:off x="914400" y="1143000"/>
            <a:ext cx="7162800" cy="3048000"/>
          </a:xfrm>
        </p:spPr>
        <p:txBody>
          <a:bodyPr/>
          <a:lstStyle/>
          <a:p>
            <a:pPr marL="571500" indent="-571500" algn="just" rtl="0">
              <a:lnSpc>
                <a:spcPts val="4000"/>
              </a:lnSpc>
              <a:buFont typeface="Wingdings" pitchFamily="2" charset="2"/>
              <a:buChar char="Ø"/>
            </a:pPr>
            <a:r>
              <a:rPr lang="ru-RU" sz="2800" dirty="0" smtClean="0"/>
              <a:t>Мы не отрицаем получение награды за чтение Корана (10 наград за каждую букву, которую мы произносим).</a:t>
            </a:r>
            <a:endParaRPr lang="ar-SA" sz="2800" dirty="0" smtClean="0"/>
          </a:p>
        </p:txBody>
      </p:sp>
    </p:spTree>
    <p:extLst>
      <p:ext uri="{BB962C8B-B14F-4D97-AF65-F5344CB8AC3E}">
        <p14:creationId xmlns:p14="http://schemas.microsoft.com/office/powerpoint/2010/main" val="4234829008"/>
      </p:ext>
    </p:extLst>
  </p:cSld>
  <p:clrMapOvr>
    <a:masterClrMapping/>
  </p:clrMapOvr>
  <p:transition advTm="5881"/>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sz="quarter"/>
          </p:nvPr>
        </p:nvSpPr>
        <p:spPr>
          <a:xfrm>
            <a:off x="685800" y="76200"/>
            <a:ext cx="7772400" cy="1143000"/>
          </a:xfrm>
        </p:spPr>
        <p:txBody>
          <a:bodyPr/>
          <a:lstStyle/>
          <a:p>
            <a:r>
              <a:rPr lang="ru-RU" dirty="0" smtClean="0"/>
              <a:t>Обратите внимание</a:t>
            </a:r>
            <a:endParaRPr lang="ar-SA" dirty="0" smtClean="0"/>
          </a:p>
        </p:txBody>
      </p:sp>
      <p:sp>
        <p:nvSpPr>
          <p:cNvPr id="9219" name="Rectangle 3"/>
          <p:cNvSpPr>
            <a:spLocks noGrp="1" noChangeArrowheads="1"/>
          </p:cNvSpPr>
          <p:nvPr>
            <p:ph type="subTitle" sz="quarter" idx="1"/>
          </p:nvPr>
        </p:nvSpPr>
        <p:spPr>
          <a:xfrm>
            <a:off x="914400" y="1143000"/>
            <a:ext cx="7162800" cy="3048000"/>
          </a:xfrm>
        </p:spPr>
        <p:txBody>
          <a:bodyPr/>
          <a:lstStyle/>
          <a:p>
            <a:pPr marL="571500" indent="-571500" algn="just">
              <a:lnSpc>
                <a:spcPts val="4000"/>
              </a:lnSpc>
              <a:buFont typeface="Wingdings" pitchFamily="2" charset="2"/>
              <a:buChar char="Ø"/>
            </a:pPr>
            <a:r>
              <a:rPr lang="ru-RU" sz="2800" dirty="0"/>
              <a:t>Мы не отрицаем получение награды за чтение Корана (10 наград за каждую букву, которую мы произносим).</a:t>
            </a:r>
            <a:endParaRPr lang="ru-RU" sz="2800" dirty="0" smtClean="0"/>
          </a:p>
          <a:p>
            <a:pPr marL="571500" indent="-571500" algn="just">
              <a:lnSpc>
                <a:spcPts val="4000"/>
              </a:lnSpc>
              <a:buFont typeface="Wingdings" pitchFamily="2" charset="2"/>
              <a:buChar char="Ø"/>
            </a:pPr>
            <a:r>
              <a:rPr lang="ru-RU" sz="2800" dirty="0" smtClean="0"/>
              <a:t>Не отрицаем ценность и необходимость переводов.</a:t>
            </a:r>
            <a:endParaRPr lang="ar-SA" sz="2800" dirty="0" smtClean="0"/>
          </a:p>
        </p:txBody>
      </p:sp>
    </p:spTree>
    <p:extLst>
      <p:ext uri="{BB962C8B-B14F-4D97-AF65-F5344CB8AC3E}">
        <p14:creationId xmlns:p14="http://schemas.microsoft.com/office/powerpoint/2010/main" val="4234829008"/>
      </p:ext>
    </p:extLst>
  </p:cSld>
  <p:clrMapOvr>
    <a:masterClrMapping/>
  </p:clrMapOvr>
  <p:transition advTm="5881"/>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sz="quarter"/>
          </p:nvPr>
        </p:nvSpPr>
        <p:spPr>
          <a:xfrm>
            <a:off x="685800" y="76200"/>
            <a:ext cx="7772400" cy="1143000"/>
          </a:xfrm>
        </p:spPr>
        <p:txBody>
          <a:bodyPr/>
          <a:lstStyle/>
          <a:p>
            <a:r>
              <a:rPr lang="ru-RU" dirty="0" smtClean="0"/>
              <a:t>Обратите внимание</a:t>
            </a:r>
            <a:endParaRPr lang="ar-SA" dirty="0" smtClean="0"/>
          </a:p>
        </p:txBody>
      </p:sp>
      <p:sp>
        <p:nvSpPr>
          <p:cNvPr id="9219" name="Rectangle 3"/>
          <p:cNvSpPr>
            <a:spLocks noGrp="1" noChangeArrowheads="1"/>
          </p:cNvSpPr>
          <p:nvPr>
            <p:ph type="subTitle" sz="quarter" idx="1"/>
          </p:nvPr>
        </p:nvSpPr>
        <p:spPr>
          <a:xfrm>
            <a:off x="914400" y="1143000"/>
            <a:ext cx="7162800" cy="3048000"/>
          </a:xfrm>
        </p:spPr>
        <p:txBody>
          <a:bodyPr/>
          <a:lstStyle/>
          <a:p>
            <a:pPr marL="571500" indent="-571500" algn="just">
              <a:lnSpc>
                <a:spcPts val="4000"/>
              </a:lnSpc>
              <a:buFont typeface="Wingdings" pitchFamily="2" charset="2"/>
              <a:buChar char="Ø"/>
            </a:pPr>
            <a:r>
              <a:rPr lang="ru-RU" sz="2800" dirty="0"/>
              <a:t>Мы не отрицаем получение награды за чтение Корана (10 наград за каждую букву, которую мы произносим).</a:t>
            </a:r>
            <a:endParaRPr lang="ru-RU" sz="2800" dirty="0" smtClean="0"/>
          </a:p>
          <a:p>
            <a:pPr marL="571500" indent="-571500" algn="just">
              <a:lnSpc>
                <a:spcPts val="4000"/>
              </a:lnSpc>
              <a:buFont typeface="Wingdings" pitchFamily="2" charset="2"/>
              <a:buChar char="Ø"/>
            </a:pPr>
            <a:r>
              <a:rPr lang="ru-RU" sz="2800" dirty="0" smtClean="0"/>
              <a:t>Не отрицаем ценность и необходимость переводов.</a:t>
            </a:r>
            <a:endParaRPr lang="ar-SA" sz="2800" dirty="0"/>
          </a:p>
          <a:p>
            <a:pPr marL="571500" indent="-571500" algn="just">
              <a:lnSpc>
                <a:spcPts val="4000"/>
              </a:lnSpc>
              <a:buFont typeface="Wingdings" pitchFamily="2" charset="2"/>
              <a:buChar char="Ø"/>
            </a:pPr>
            <a:r>
              <a:rPr lang="ru-RU" sz="2800" dirty="0" smtClean="0"/>
              <a:t>Мы даже будем учить арабский переводным способом.</a:t>
            </a:r>
            <a:endParaRPr lang="ar-SA" sz="2800" dirty="0" smtClean="0"/>
          </a:p>
        </p:txBody>
      </p:sp>
    </p:spTree>
    <p:extLst>
      <p:ext uri="{BB962C8B-B14F-4D97-AF65-F5344CB8AC3E}">
        <p14:creationId xmlns:p14="http://schemas.microsoft.com/office/powerpoint/2010/main" val="4234829008"/>
      </p:ext>
    </p:extLst>
  </p:cSld>
  <p:clrMapOvr>
    <a:masterClrMapping/>
  </p:clrMapOvr>
  <p:transition advTm="5881"/>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sz="quarter"/>
          </p:nvPr>
        </p:nvSpPr>
        <p:spPr>
          <a:xfrm>
            <a:off x="685800" y="76200"/>
            <a:ext cx="7772400" cy="1143000"/>
          </a:xfrm>
        </p:spPr>
        <p:txBody>
          <a:bodyPr/>
          <a:lstStyle/>
          <a:p>
            <a:r>
              <a:rPr lang="ru-RU" dirty="0" smtClean="0"/>
              <a:t>Обратите внимание</a:t>
            </a:r>
            <a:endParaRPr lang="ar-SA" dirty="0" smtClean="0"/>
          </a:p>
        </p:txBody>
      </p:sp>
      <p:sp>
        <p:nvSpPr>
          <p:cNvPr id="9219" name="Rectangle 3"/>
          <p:cNvSpPr>
            <a:spLocks noGrp="1" noChangeArrowheads="1"/>
          </p:cNvSpPr>
          <p:nvPr>
            <p:ph type="subTitle" sz="quarter" idx="1"/>
          </p:nvPr>
        </p:nvSpPr>
        <p:spPr>
          <a:xfrm>
            <a:off x="914400" y="1143000"/>
            <a:ext cx="7162800" cy="3048000"/>
          </a:xfrm>
        </p:spPr>
        <p:txBody>
          <a:bodyPr/>
          <a:lstStyle/>
          <a:p>
            <a:pPr marL="571500" indent="-571500" algn="just">
              <a:lnSpc>
                <a:spcPts val="4000"/>
              </a:lnSpc>
              <a:buFont typeface="Wingdings" pitchFamily="2" charset="2"/>
              <a:buChar char="Ø"/>
            </a:pPr>
            <a:r>
              <a:rPr lang="ru-RU" sz="2800" dirty="0"/>
              <a:t>Мы не отрицаем получение награды за чтение Корана (10 наград за каждую букву, которую мы произносим).</a:t>
            </a:r>
            <a:endParaRPr lang="ru-RU" sz="2800" dirty="0" smtClean="0"/>
          </a:p>
          <a:p>
            <a:pPr marL="571500" indent="-571500" algn="just">
              <a:lnSpc>
                <a:spcPts val="4000"/>
              </a:lnSpc>
              <a:buFont typeface="Wingdings" pitchFamily="2" charset="2"/>
              <a:buChar char="Ø"/>
            </a:pPr>
            <a:r>
              <a:rPr lang="ru-RU" sz="2800" dirty="0" smtClean="0"/>
              <a:t>Не отрицаем ценность и необходимость переводов.</a:t>
            </a:r>
            <a:endParaRPr lang="ar-SA" sz="2800" dirty="0"/>
          </a:p>
          <a:p>
            <a:pPr marL="571500" indent="-571500" algn="just">
              <a:lnSpc>
                <a:spcPts val="4000"/>
              </a:lnSpc>
              <a:buFont typeface="Wingdings" pitchFamily="2" charset="2"/>
              <a:buChar char="Ø"/>
            </a:pPr>
            <a:r>
              <a:rPr lang="ru-RU" sz="2800" dirty="0" smtClean="0"/>
              <a:t>Мы даже будем учить арабский переводным способом.</a:t>
            </a:r>
            <a:endParaRPr lang="ar-SA" sz="2800" dirty="0"/>
          </a:p>
          <a:p>
            <a:pPr marL="571500" indent="-571500" algn="just">
              <a:lnSpc>
                <a:spcPts val="4000"/>
              </a:lnSpc>
              <a:buFont typeface="Wingdings" pitchFamily="2" charset="2"/>
              <a:buChar char="Ø"/>
            </a:pPr>
            <a:r>
              <a:rPr lang="ru-RU" sz="2800" dirty="0" smtClean="0"/>
              <a:t>Но перевод – не цель, а средство!</a:t>
            </a:r>
            <a:endParaRPr lang="ar-SA" sz="2800" dirty="0" smtClean="0"/>
          </a:p>
        </p:txBody>
      </p:sp>
      <p:sp>
        <p:nvSpPr>
          <p:cNvPr id="4" name="Oval 3"/>
          <p:cNvSpPr/>
          <p:nvPr/>
        </p:nvSpPr>
        <p:spPr bwMode="auto">
          <a:xfrm>
            <a:off x="935865" y="5036713"/>
            <a:ext cx="304800" cy="4572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4800" b="1" i="0" u="none" strike="noStrike" cap="none" normalizeH="0" baseline="0" smtClean="0">
              <a:ln>
                <a:noFill/>
              </a:ln>
              <a:solidFill>
                <a:schemeClr val="tx1"/>
              </a:solidFill>
              <a:effectLst/>
              <a:latin typeface="Tahoma" pitchFamily="34" charset="0"/>
              <a:cs typeface="Alvi Nastaleeq" pitchFamily="2" charset="-78"/>
            </a:endParaRPr>
          </a:p>
        </p:txBody>
      </p:sp>
    </p:spTree>
  </p:cSld>
  <p:clrMapOvr>
    <a:overrideClrMapping bg1="dk2" tx1="lt1" bg2="dk1" tx2="lt2" accent1="accent1" accent2="accent2" accent3="accent3" accent4="accent4" accent5="accent5" accent6="accent6" hlink="hlink" folHlink="folHlink"/>
  </p:clrMapOvr>
  <p:transition advTm="5881"/>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sz="quarter"/>
          </p:nvPr>
        </p:nvSpPr>
        <p:spPr>
          <a:xfrm>
            <a:off x="304800" y="76200"/>
            <a:ext cx="8686800" cy="1143000"/>
          </a:xfrm>
        </p:spPr>
        <p:txBody>
          <a:bodyPr/>
          <a:lstStyle/>
          <a:p>
            <a:pPr rtl="0"/>
            <a:r>
              <a:rPr lang="ru-RU" dirty="0" smtClean="0"/>
              <a:t>Особые милости Корана</a:t>
            </a:r>
            <a:endParaRPr lang="ar-SA" dirty="0" smtClean="0"/>
          </a:p>
        </p:txBody>
      </p:sp>
      <p:sp>
        <p:nvSpPr>
          <p:cNvPr id="10243" name="Rectangle 3"/>
          <p:cNvSpPr>
            <a:spLocks noGrp="1" noChangeArrowheads="1"/>
          </p:cNvSpPr>
          <p:nvPr>
            <p:ph type="subTitle" sz="quarter" idx="1"/>
          </p:nvPr>
        </p:nvSpPr>
        <p:spPr>
          <a:xfrm>
            <a:off x="457200" y="1524001"/>
            <a:ext cx="8229600" cy="3200400"/>
          </a:xfrm>
        </p:spPr>
        <p:txBody>
          <a:bodyPr/>
          <a:lstStyle/>
          <a:p>
            <a:pPr marL="693738" indent="-693738" algn="just" rtl="0">
              <a:lnSpc>
                <a:spcPct val="130000"/>
              </a:lnSpc>
              <a:buFont typeface="Wingdings" pitchFamily="2" charset="2"/>
              <a:buChar char="Ø"/>
            </a:pPr>
            <a:r>
              <a:rPr lang="ru-RU" sz="2800" dirty="0" smtClean="0"/>
              <a:t>10 наград за каждую букву</a:t>
            </a:r>
          </a:p>
          <a:p>
            <a:pPr marL="693738" indent="-693738" algn="just">
              <a:lnSpc>
                <a:spcPct val="130000"/>
              </a:lnSpc>
              <a:buFont typeface="Wingdings" pitchFamily="2" charset="2"/>
              <a:buChar char="Ø"/>
            </a:pPr>
            <a:r>
              <a:rPr lang="ru-RU" sz="2800" dirty="0" smtClean="0"/>
              <a:t>Духовное воздействие сур и аятов</a:t>
            </a:r>
            <a:r>
              <a:rPr lang="en-US" sz="2800" dirty="0" smtClean="0"/>
              <a:t>.</a:t>
            </a:r>
            <a:endParaRPr lang="ar-SA" sz="2800" dirty="0"/>
          </a:p>
          <a:p>
            <a:pPr marL="693738" indent="-693738" algn="just">
              <a:lnSpc>
                <a:spcPct val="130000"/>
              </a:lnSpc>
              <a:buFont typeface="Wingdings" pitchFamily="2" charset="2"/>
              <a:buChar char="Ø"/>
            </a:pPr>
            <a:r>
              <a:rPr lang="ru-RU" sz="2800" dirty="0" smtClean="0">
                <a:solidFill>
                  <a:schemeClr val="accent1"/>
                </a:solidFill>
              </a:rPr>
              <a:t>«Духовная</a:t>
            </a:r>
            <a:r>
              <a:rPr lang="ru-RU" sz="2800" dirty="0" smtClean="0"/>
              <a:t> подзарядка», которая проникает глубоко в сердце</a:t>
            </a:r>
            <a:r>
              <a:rPr lang="en-US" sz="2800" dirty="0" smtClean="0"/>
              <a:t>.</a:t>
            </a:r>
            <a:endParaRPr lang="ar-SA" sz="2800" dirty="0" smtClean="0"/>
          </a:p>
        </p:txBody>
      </p:sp>
      <p:sp>
        <p:nvSpPr>
          <p:cNvPr id="4" name="Oval 3"/>
          <p:cNvSpPr/>
          <p:nvPr/>
        </p:nvSpPr>
        <p:spPr bwMode="auto">
          <a:xfrm>
            <a:off x="533400" y="2895600"/>
            <a:ext cx="304800" cy="4572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4800" b="1" i="0" u="none" strike="noStrike" cap="none" normalizeH="0" baseline="0" smtClean="0">
              <a:ln>
                <a:noFill/>
              </a:ln>
              <a:solidFill>
                <a:schemeClr val="tx1"/>
              </a:solidFill>
              <a:effectLst/>
              <a:latin typeface="Tahoma" pitchFamily="34" charset="0"/>
              <a:cs typeface="Alvi Nastaleeq" pitchFamily="2" charset="-78"/>
            </a:endParaRPr>
          </a:p>
        </p:txBody>
      </p:sp>
    </p:spTree>
  </p:cSld>
  <p:clrMapOvr>
    <a:overrideClrMapping bg1="dk2" tx1="lt1" bg2="dk1" tx2="lt2" accent1="accent1" accent2="accent2" accent3="accent3" accent4="accent4" accent5="accent5" accent6="accent6" hlink="hlink" folHlink="folHlink"/>
  </p:clrMapOvr>
  <p:transition advTm="468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sz="quarter"/>
          </p:nvPr>
        </p:nvSpPr>
        <p:spPr>
          <a:xfrm flipV="1">
            <a:off x="457200" y="533400"/>
            <a:ext cx="8229600" cy="76200"/>
          </a:xfrm>
        </p:spPr>
        <p:txBody>
          <a:bodyPr/>
          <a:lstStyle/>
          <a:p>
            <a:r>
              <a:rPr lang="ar-SA" dirty="0" smtClean="0">
                <a:cs typeface="Majidi" pitchFamily="2" charset="-78"/>
              </a:rPr>
              <a:t> </a:t>
            </a:r>
            <a:endParaRPr lang="en-US" dirty="0" smtClean="0">
              <a:cs typeface="Majidi" pitchFamily="2" charset="-78"/>
            </a:endParaRPr>
          </a:p>
        </p:txBody>
      </p:sp>
      <p:sp>
        <p:nvSpPr>
          <p:cNvPr id="11281" name="Rectangle 17"/>
          <p:cNvSpPr>
            <a:spLocks noChangeArrowheads="1"/>
          </p:cNvSpPr>
          <p:nvPr/>
        </p:nvSpPr>
        <p:spPr bwMode="auto">
          <a:xfrm>
            <a:off x="3362325" y="2927350"/>
            <a:ext cx="184731" cy="830997"/>
          </a:xfrm>
          <a:prstGeom prst="rect">
            <a:avLst/>
          </a:prstGeom>
          <a:noFill/>
          <a:ln w="9525">
            <a:noFill/>
            <a:miter lim="800000"/>
            <a:headEnd/>
            <a:tailEnd/>
          </a:ln>
        </p:spPr>
        <p:txBody>
          <a:bodyPr wrap="none">
            <a:spAutoFit/>
          </a:bodyPr>
          <a:lstStyle/>
          <a:p>
            <a:pPr>
              <a:spcBef>
                <a:spcPct val="50000"/>
              </a:spcBef>
            </a:pPr>
            <a:endParaRPr lang="en-US" dirty="0">
              <a:latin typeface="Calibri" pitchFamily="34" charset="0"/>
            </a:endParaRPr>
          </a:p>
        </p:txBody>
      </p:sp>
      <p:sp>
        <p:nvSpPr>
          <p:cNvPr id="11283" name="Rectangle 19"/>
          <p:cNvSpPr>
            <a:spLocks noChangeArrowheads="1"/>
          </p:cNvSpPr>
          <p:nvPr/>
        </p:nvSpPr>
        <p:spPr bwMode="auto">
          <a:xfrm>
            <a:off x="457200" y="152400"/>
            <a:ext cx="8229600" cy="533400"/>
          </a:xfrm>
          <a:prstGeom prst="rect">
            <a:avLst/>
          </a:prstGeom>
          <a:noFill/>
          <a:ln w="9525">
            <a:noFill/>
            <a:miter lim="800000"/>
            <a:headEnd/>
            <a:tailEnd/>
          </a:ln>
        </p:spPr>
        <p:txBody>
          <a:bodyPr anchor="ctr"/>
          <a:lstStyle/>
          <a:p>
            <a:pPr algn="ctr" rtl="1" eaLnBrk="0" hangingPunct="0"/>
            <a:r>
              <a:rPr lang="ur-PK" sz="4400" b="0" dirty="0">
                <a:solidFill>
                  <a:schemeClr val="accent4">
                    <a:lumMod val="10000"/>
                  </a:schemeClr>
                </a:solidFill>
                <a:latin typeface="Calibri" pitchFamily="34" charset="0"/>
                <a:cs typeface="Majidi" pitchFamily="2" charset="-78"/>
              </a:rPr>
              <a:t>سُورَ</a:t>
            </a:r>
            <a:r>
              <a:rPr lang="ar-SA" sz="4400" b="0" dirty="0">
                <a:solidFill>
                  <a:schemeClr val="accent4">
                    <a:lumMod val="10000"/>
                  </a:schemeClr>
                </a:solidFill>
                <a:latin typeface="Calibri" pitchFamily="34" charset="0"/>
                <a:cs typeface="Majidi" pitchFamily="2" charset="-78"/>
              </a:rPr>
              <a:t>ةُ</a:t>
            </a:r>
            <a:r>
              <a:rPr lang="ur-PK" sz="4400" b="0" dirty="0">
                <a:solidFill>
                  <a:schemeClr val="accent4">
                    <a:lumMod val="10000"/>
                  </a:schemeClr>
                </a:solidFill>
                <a:latin typeface="Calibri" pitchFamily="34" charset="0"/>
                <a:cs typeface="Majidi" pitchFamily="2" charset="-78"/>
              </a:rPr>
              <a:t> </a:t>
            </a:r>
            <a:r>
              <a:rPr lang="ar-SA" sz="4400" b="0" dirty="0" smtClean="0">
                <a:solidFill>
                  <a:schemeClr val="accent4">
                    <a:lumMod val="10000"/>
                  </a:schemeClr>
                </a:solidFill>
                <a:latin typeface="Calibri" pitchFamily="34" charset="0"/>
                <a:cs typeface="Majidi" pitchFamily="2" charset="-78"/>
              </a:rPr>
              <a:t>ال</a:t>
            </a:r>
            <a:r>
              <a:rPr lang="ur-PK" sz="4400" b="0" dirty="0" smtClean="0">
                <a:solidFill>
                  <a:schemeClr val="accent4">
                    <a:lumMod val="10000"/>
                  </a:schemeClr>
                </a:solidFill>
                <a:latin typeface="Calibri" pitchFamily="34" charset="0"/>
                <a:cs typeface="Majidi" pitchFamily="2" charset="-78"/>
              </a:rPr>
              <a:t>ْ</a:t>
            </a:r>
            <a:r>
              <a:rPr lang="ar-SA" sz="4400" b="0" dirty="0" smtClean="0">
                <a:solidFill>
                  <a:schemeClr val="accent4">
                    <a:lumMod val="10000"/>
                  </a:schemeClr>
                </a:solidFill>
                <a:latin typeface="Calibri" pitchFamily="34" charset="0"/>
                <a:cs typeface="Majidi" pitchFamily="2" charset="-78"/>
              </a:rPr>
              <a:t>ق</a:t>
            </a:r>
            <a:r>
              <a:rPr lang="ur-PK" sz="4400" b="0" dirty="0" smtClean="0">
                <a:solidFill>
                  <a:schemeClr val="accent4">
                    <a:lumMod val="10000"/>
                  </a:schemeClr>
                </a:solidFill>
                <a:latin typeface="Calibri" pitchFamily="34" charset="0"/>
                <a:cs typeface="Majidi" pitchFamily="2" charset="-78"/>
              </a:rPr>
              <a:t>َ</a:t>
            </a:r>
            <a:r>
              <a:rPr lang="ar-SA" sz="4400" b="0" dirty="0" smtClean="0">
                <a:solidFill>
                  <a:schemeClr val="accent4">
                    <a:lumMod val="10000"/>
                  </a:schemeClr>
                </a:solidFill>
                <a:latin typeface="Calibri" pitchFamily="34" charset="0"/>
                <a:cs typeface="Majidi" pitchFamily="2" charset="-78"/>
              </a:rPr>
              <a:t>م</a:t>
            </a:r>
            <a:r>
              <a:rPr lang="ur-PK" sz="4400" b="0" dirty="0" smtClean="0">
                <a:solidFill>
                  <a:schemeClr val="accent4">
                    <a:lumMod val="10000"/>
                  </a:schemeClr>
                </a:solidFill>
                <a:latin typeface="Calibri" pitchFamily="34" charset="0"/>
                <a:cs typeface="Majidi" pitchFamily="2" charset="-78"/>
              </a:rPr>
              <a:t>َ</a:t>
            </a:r>
            <a:r>
              <a:rPr lang="ar-SA" sz="4400" b="0" dirty="0" smtClean="0">
                <a:solidFill>
                  <a:schemeClr val="accent4">
                    <a:lumMod val="10000"/>
                  </a:schemeClr>
                </a:solidFill>
                <a:latin typeface="Calibri" pitchFamily="34" charset="0"/>
                <a:cs typeface="Majidi" pitchFamily="2" charset="-78"/>
              </a:rPr>
              <a:t>ر</a:t>
            </a:r>
            <a:r>
              <a:rPr lang="ur-PK" sz="4400" b="0" dirty="0" smtClean="0">
                <a:solidFill>
                  <a:schemeClr val="accent4">
                    <a:lumMod val="10000"/>
                  </a:schemeClr>
                </a:solidFill>
                <a:latin typeface="Calibri" pitchFamily="34" charset="0"/>
                <a:cs typeface="Majidi" pitchFamily="2" charset="-78"/>
              </a:rPr>
              <a:t>ِ</a:t>
            </a:r>
            <a:endParaRPr lang="en-US" sz="4400" b="0" dirty="0">
              <a:solidFill>
                <a:schemeClr val="accent4">
                  <a:lumMod val="10000"/>
                </a:schemeClr>
              </a:solidFill>
              <a:latin typeface="Calibri" pitchFamily="34" charset="0"/>
              <a:cs typeface="Majidi" pitchFamily="2" charset="-78"/>
            </a:endParaRPr>
          </a:p>
        </p:txBody>
      </p:sp>
      <p:pic>
        <p:nvPicPr>
          <p:cNvPr id="8" name="Picture 6"/>
          <p:cNvPicPr>
            <a:picLocks noChangeAspect="1"/>
          </p:cNvPicPr>
          <p:nvPr/>
        </p:nvPicPr>
        <p:blipFill>
          <a:blip r:embed="rId4" cstate="print"/>
          <a:srcRect/>
          <a:stretch>
            <a:fillRect/>
          </a:stretch>
        </p:blipFill>
        <p:spPr bwMode="auto">
          <a:xfrm>
            <a:off x="228600" y="836613"/>
            <a:ext cx="8686800" cy="2211387"/>
          </a:xfrm>
          <a:prstGeom prst="rect">
            <a:avLst/>
          </a:prstGeom>
          <a:noFill/>
          <a:ln w="9525">
            <a:noFill/>
            <a:miter lim="800000"/>
            <a:headEnd/>
            <a:tailEnd/>
          </a:ln>
        </p:spPr>
      </p:pic>
      <p:graphicFrame>
        <p:nvGraphicFramePr>
          <p:cNvPr id="9" name="Group 22"/>
          <p:cNvGraphicFramePr>
            <a:graphicFrameLocks/>
          </p:cNvGraphicFramePr>
          <p:nvPr>
            <p:extLst>
              <p:ext uri="{D42A27DB-BD31-4B8C-83A1-F6EECF244321}">
                <p14:modId xmlns:p14="http://schemas.microsoft.com/office/powerpoint/2010/main" val="3484939452"/>
              </p:ext>
            </p:extLst>
          </p:nvPr>
        </p:nvGraphicFramePr>
        <p:xfrm>
          <a:off x="457199" y="1066800"/>
          <a:ext cx="8229601" cy="1752600"/>
        </p:xfrm>
        <a:graphic>
          <a:graphicData uri="http://schemas.openxmlformats.org/drawingml/2006/table">
            <a:tbl>
              <a:tblPr rtl="1"/>
              <a:tblGrid>
                <a:gridCol w="1946856"/>
                <a:gridCol w="2199320"/>
                <a:gridCol w="1797424"/>
                <a:gridCol w="2286001"/>
              </a:tblGrid>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وَلَقَدْ</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C1EDFB"/>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يَسَّرْنَا </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الْقُرْاٰنَ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لِلذِّكْرِ</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FFFFFF"/>
                    </a:solidFill>
                  </a:tcPr>
                </a:tc>
              </a:tr>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kern="1200" dirty="0" smtClean="0">
                          <a:solidFill>
                            <a:schemeClr val="tx1">
                              <a:lumMod val="50000"/>
                            </a:schemeClr>
                          </a:solidFill>
                          <a:latin typeface="Calibri" pitchFamily="34" charset="0"/>
                          <a:ea typeface="+mn-ea"/>
                          <a:cs typeface="Alvi Nastaleeq" pitchFamily="2" charset="-78"/>
                        </a:rPr>
                        <a:t>И</a:t>
                      </a:r>
                      <a:r>
                        <a:rPr lang="ru-RU" sz="2000" b="1" kern="1200" baseline="0" dirty="0" smtClean="0">
                          <a:solidFill>
                            <a:schemeClr val="tx1">
                              <a:lumMod val="50000"/>
                            </a:schemeClr>
                          </a:solidFill>
                          <a:latin typeface="Calibri" pitchFamily="34" charset="0"/>
                          <a:ea typeface="+mn-ea"/>
                          <a:cs typeface="Alvi Nastaleeq" pitchFamily="2" charset="-78"/>
                        </a:rPr>
                        <a:t> действительно</a:t>
                      </a:r>
                      <a:endParaRPr lang="en-US" sz="20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Мы облегчили</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Коран</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для понимания и запоминания</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Tree>
  </p:cSld>
  <p:clrMapOvr>
    <a:overrideClrMapping bg1="dk2" tx1="lt1" bg2="dk1" tx2="lt2" accent1="accent1" accent2="accent2" accent3="accent3" accent4="accent4" accent5="accent5" accent6="accent6" hlink="hlink" folHlink="folHlink"/>
  </p:clrMapOvr>
  <p:transition advTm="34367"/>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7" name="Rectangle 19"/>
          <p:cNvSpPr>
            <a:spLocks noChangeArrowheads="1"/>
          </p:cNvSpPr>
          <p:nvPr/>
        </p:nvSpPr>
        <p:spPr bwMode="auto">
          <a:xfrm rot="-212374">
            <a:off x="293682" y="2460899"/>
            <a:ext cx="8229600" cy="3082925"/>
          </a:xfrm>
          <a:prstGeom prst="rect">
            <a:avLst/>
          </a:prstGeom>
          <a:noFill/>
          <a:ln w="9525">
            <a:noFill/>
            <a:miter lim="800000"/>
            <a:headEnd/>
            <a:tailEnd/>
          </a:ln>
        </p:spPr>
        <p:txBody>
          <a:bodyPr/>
          <a:lstStyle/>
          <a:p>
            <a:pPr marL="577850" indent="-577850" algn="ctr" rtl="1" eaLnBrk="0" hangingPunct="0"/>
            <a:r>
              <a:rPr lang="ar-SA" sz="15800" dirty="0" smtClean="0">
                <a:solidFill>
                  <a:srgbClr val="922E54"/>
                </a:solidFill>
                <a:latin typeface="Calibri" pitchFamily="34" charset="0"/>
                <a:cs typeface="Majidi" pitchFamily="2" charset="-78"/>
              </a:rPr>
              <a:t>وَ   لَ   قَدْ</a:t>
            </a:r>
            <a:endParaRPr lang="en-US" sz="15800" dirty="0">
              <a:solidFill>
                <a:srgbClr val="922E54"/>
              </a:solidFill>
              <a:latin typeface="Calibri" pitchFamily="34" charset="0"/>
              <a:cs typeface="Majidi" pitchFamily="2" charset="-78"/>
            </a:endParaRPr>
          </a:p>
        </p:txBody>
      </p:sp>
      <p:sp>
        <p:nvSpPr>
          <p:cNvPr id="12308" name="Text Box 20"/>
          <p:cNvSpPr txBox="1">
            <a:spLocks noChangeArrowheads="1"/>
          </p:cNvSpPr>
          <p:nvPr/>
        </p:nvSpPr>
        <p:spPr bwMode="auto">
          <a:xfrm>
            <a:off x="762000" y="4648200"/>
            <a:ext cx="2667000" cy="646331"/>
          </a:xfrm>
          <a:prstGeom prst="rect">
            <a:avLst/>
          </a:prstGeom>
          <a:noFill/>
          <a:ln w="9525">
            <a:noFill/>
            <a:miter lim="800000"/>
            <a:headEnd/>
            <a:tailEnd/>
          </a:ln>
        </p:spPr>
        <p:txBody>
          <a:bodyPr wrap="square">
            <a:spAutoFit/>
          </a:bodyPr>
          <a:lstStyle/>
          <a:p>
            <a:pPr algn="ctr"/>
            <a:r>
              <a:rPr lang="ru-RU" sz="3600" dirty="0" smtClean="0">
                <a:solidFill>
                  <a:schemeClr val="accent4">
                    <a:lumMod val="10000"/>
                  </a:schemeClr>
                </a:solidFill>
                <a:latin typeface="Calibri" pitchFamily="34" charset="0"/>
                <a:cs typeface="Arial" pitchFamily="34" charset="0"/>
              </a:rPr>
              <a:t>уже/давно</a:t>
            </a:r>
            <a:endParaRPr lang="en-US" sz="3600" dirty="0">
              <a:solidFill>
                <a:schemeClr val="accent4">
                  <a:lumMod val="10000"/>
                </a:schemeClr>
              </a:solidFill>
              <a:latin typeface="Calibri" pitchFamily="34" charset="0"/>
              <a:cs typeface="Arial" pitchFamily="34" charset="0"/>
            </a:endParaRPr>
          </a:p>
        </p:txBody>
      </p:sp>
      <p:sp>
        <p:nvSpPr>
          <p:cNvPr id="12309" name="Text Box 21"/>
          <p:cNvSpPr txBox="1">
            <a:spLocks noChangeArrowheads="1"/>
          </p:cNvSpPr>
          <p:nvPr/>
        </p:nvSpPr>
        <p:spPr bwMode="auto">
          <a:xfrm>
            <a:off x="3352800" y="4724400"/>
            <a:ext cx="3124200" cy="523220"/>
          </a:xfrm>
          <a:prstGeom prst="rect">
            <a:avLst/>
          </a:prstGeom>
          <a:noFill/>
          <a:ln w="9525">
            <a:noFill/>
            <a:miter lim="800000"/>
            <a:headEnd/>
            <a:tailEnd/>
          </a:ln>
        </p:spPr>
        <p:txBody>
          <a:bodyPr wrap="square">
            <a:spAutoFit/>
          </a:bodyPr>
          <a:lstStyle/>
          <a:p>
            <a:pPr algn="ctr"/>
            <a:r>
              <a:rPr lang="ru-RU" sz="2800" dirty="0" smtClean="0">
                <a:solidFill>
                  <a:schemeClr val="accent4">
                    <a:lumMod val="10000"/>
                  </a:schemeClr>
                </a:solidFill>
                <a:latin typeface="Calibri" pitchFamily="34" charset="0"/>
                <a:cs typeface="Arial" pitchFamily="34" charset="0"/>
              </a:rPr>
              <a:t>действительно</a:t>
            </a:r>
            <a:endParaRPr lang="en-US" sz="2800" dirty="0">
              <a:solidFill>
                <a:schemeClr val="accent4">
                  <a:lumMod val="10000"/>
                </a:schemeClr>
              </a:solidFill>
              <a:latin typeface="Calibri" pitchFamily="34" charset="0"/>
              <a:cs typeface="Arial" pitchFamily="34" charset="0"/>
            </a:endParaRPr>
          </a:p>
        </p:txBody>
      </p:sp>
      <p:sp>
        <p:nvSpPr>
          <p:cNvPr id="12310" name="Text Box 22"/>
          <p:cNvSpPr txBox="1">
            <a:spLocks noChangeArrowheads="1"/>
          </p:cNvSpPr>
          <p:nvPr/>
        </p:nvSpPr>
        <p:spPr bwMode="auto">
          <a:xfrm>
            <a:off x="6542082" y="4648199"/>
            <a:ext cx="1295400" cy="646331"/>
          </a:xfrm>
          <a:prstGeom prst="rect">
            <a:avLst/>
          </a:prstGeom>
          <a:noFill/>
          <a:ln w="9525">
            <a:noFill/>
            <a:miter lim="800000"/>
            <a:headEnd/>
            <a:tailEnd/>
          </a:ln>
        </p:spPr>
        <p:txBody>
          <a:bodyPr>
            <a:spAutoFit/>
          </a:bodyPr>
          <a:lstStyle/>
          <a:p>
            <a:pPr algn="ctr"/>
            <a:r>
              <a:rPr lang="ru-RU" sz="3600" dirty="0" smtClean="0">
                <a:solidFill>
                  <a:schemeClr val="accent4">
                    <a:lumMod val="10000"/>
                  </a:schemeClr>
                </a:solidFill>
                <a:latin typeface="Calibri" pitchFamily="34" charset="0"/>
                <a:cs typeface="Arial" pitchFamily="34" charset="0"/>
              </a:rPr>
              <a:t>и</a:t>
            </a:r>
            <a:endParaRPr lang="en-US" sz="3600" dirty="0">
              <a:solidFill>
                <a:schemeClr val="accent4">
                  <a:lumMod val="10000"/>
                </a:schemeClr>
              </a:solidFill>
              <a:latin typeface="Calibri" pitchFamily="34" charset="0"/>
              <a:cs typeface="Arial" pitchFamily="34" charset="0"/>
            </a:endParaRPr>
          </a:p>
        </p:txBody>
      </p:sp>
      <p:pic>
        <p:nvPicPr>
          <p:cNvPr id="11" name="Picture 6"/>
          <p:cNvPicPr>
            <a:picLocks noChangeAspect="1"/>
          </p:cNvPicPr>
          <p:nvPr/>
        </p:nvPicPr>
        <p:blipFill>
          <a:blip r:embed="rId4" cstate="print"/>
          <a:srcRect/>
          <a:stretch>
            <a:fillRect/>
          </a:stretch>
        </p:blipFill>
        <p:spPr bwMode="auto">
          <a:xfrm>
            <a:off x="228600" y="227013"/>
            <a:ext cx="8686800" cy="2211387"/>
          </a:xfrm>
          <a:prstGeom prst="rect">
            <a:avLst/>
          </a:prstGeom>
          <a:noFill/>
          <a:ln w="9525">
            <a:noFill/>
            <a:miter lim="800000"/>
            <a:headEnd/>
            <a:tailEnd/>
          </a:ln>
        </p:spPr>
      </p:pic>
      <p:graphicFrame>
        <p:nvGraphicFramePr>
          <p:cNvPr id="12" name="Group 22"/>
          <p:cNvGraphicFramePr>
            <a:graphicFrameLocks/>
          </p:cNvGraphicFramePr>
          <p:nvPr>
            <p:extLst>
              <p:ext uri="{D42A27DB-BD31-4B8C-83A1-F6EECF244321}">
                <p14:modId xmlns:p14="http://schemas.microsoft.com/office/powerpoint/2010/main" val="2569963189"/>
              </p:ext>
            </p:extLst>
          </p:nvPr>
        </p:nvGraphicFramePr>
        <p:xfrm>
          <a:off x="457199" y="457200"/>
          <a:ext cx="8229601" cy="1752600"/>
        </p:xfrm>
        <a:graphic>
          <a:graphicData uri="http://schemas.openxmlformats.org/drawingml/2006/table">
            <a:tbl>
              <a:tblPr rtl="1"/>
              <a:tblGrid>
                <a:gridCol w="1796528"/>
                <a:gridCol w="2349648"/>
                <a:gridCol w="1797424"/>
                <a:gridCol w="2286001"/>
              </a:tblGrid>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وَلَقَدْ</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C1EDFB"/>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يَسَّرْنَا </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الْقُرْاٰنَ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لِلذِّكْرِ</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FFFFFF"/>
                    </a:solidFill>
                  </a:tcPr>
                </a:tc>
              </a:tr>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kern="1200" baseline="0" dirty="0" smtClean="0">
                          <a:solidFill>
                            <a:schemeClr val="tx1">
                              <a:lumMod val="50000"/>
                            </a:schemeClr>
                          </a:solidFill>
                          <a:latin typeface="Calibri" pitchFamily="34" charset="0"/>
                          <a:ea typeface="+mn-ea"/>
                          <a:cs typeface="Alvi Nastaleeq" pitchFamily="2" charset="-78"/>
                        </a:rPr>
                        <a:t>И действительно</a:t>
                      </a:r>
                      <a:endParaRPr lang="en-US" sz="20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Мы облегчили</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Коран</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для понимания и запоминания</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Tree>
  </p:cSld>
  <p:clrMapOvr>
    <a:overrideClrMapping bg1="dk2" tx1="lt1" bg2="dk1" tx2="lt2" accent1="accent1" accent2="accent2" accent3="accent3" accent4="accent4" accent5="accent5" accent6="accent6" hlink="hlink" folHlink="folHlink"/>
  </p:clrMapOvr>
  <p:transition advTm="14773"/>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1" name="Rectangle 19"/>
          <p:cNvSpPr>
            <a:spLocks noChangeArrowheads="1"/>
          </p:cNvSpPr>
          <p:nvPr/>
        </p:nvSpPr>
        <p:spPr bwMode="auto">
          <a:xfrm>
            <a:off x="381000" y="2784475"/>
            <a:ext cx="8229600" cy="3082925"/>
          </a:xfrm>
          <a:prstGeom prst="rect">
            <a:avLst/>
          </a:prstGeom>
          <a:noFill/>
          <a:ln w="9525">
            <a:noFill/>
            <a:miter lim="800000"/>
            <a:headEnd/>
            <a:tailEnd/>
          </a:ln>
        </p:spPr>
        <p:txBody>
          <a:bodyPr/>
          <a:lstStyle/>
          <a:p>
            <a:pPr algn="ctr" rtl="1" eaLnBrk="0" hangingPunct="0"/>
            <a:r>
              <a:rPr lang="ar-SA" sz="10800" dirty="0">
                <a:solidFill>
                  <a:srgbClr val="922E54"/>
                </a:solidFill>
                <a:latin typeface="Calibri" pitchFamily="34" charset="0"/>
                <a:cs typeface="Majidi" pitchFamily="2" charset="-78"/>
              </a:rPr>
              <a:t>قَدْ قَامَتِ الصَّلوة</a:t>
            </a:r>
            <a:endParaRPr lang="en-US" sz="10800" dirty="0">
              <a:solidFill>
                <a:srgbClr val="922E54"/>
              </a:solidFill>
              <a:latin typeface="Calibri" pitchFamily="34" charset="0"/>
              <a:cs typeface="Majidi" pitchFamily="2" charset="-78"/>
            </a:endParaRPr>
          </a:p>
        </p:txBody>
      </p:sp>
      <p:sp>
        <p:nvSpPr>
          <p:cNvPr id="13332" name="Text Box 20"/>
          <p:cNvSpPr txBox="1">
            <a:spLocks noChangeArrowheads="1"/>
          </p:cNvSpPr>
          <p:nvPr/>
        </p:nvSpPr>
        <p:spPr bwMode="auto">
          <a:xfrm>
            <a:off x="533400" y="4510088"/>
            <a:ext cx="8001000" cy="646331"/>
          </a:xfrm>
          <a:prstGeom prst="rect">
            <a:avLst/>
          </a:prstGeom>
          <a:noFill/>
          <a:ln w="9525">
            <a:noFill/>
            <a:miter lim="800000"/>
            <a:headEnd/>
            <a:tailEnd/>
          </a:ln>
        </p:spPr>
        <p:txBody>
          <a:bodyPr wrap="square">
            <a:spAutoFit/>
          </a:bodyPr>
          <a:lstStyle/>
          <a:p>
            <a:pPr algn="ctr"/>
            <a:r>
              <a:rPr lang="ru-RU" sz="3600" dirty="0" smtClean="0">
                <a:solidFill>
                  <a:schemeClr val="accent4">
                    <a:lumMod val="10000"/>
                  </a:schemeClr>
                </a:solidFill>
                <a:latin typeface="Calibri" pitchFamily="34" charset="0"/>
                <a:cs typeface="Arial" pitchFamily="34" charset="0"/>
              </a:rPr>
              <a:t>Салах </a:t>
            </a:r>
            <a:r>
              <a:rPr lang="ru-RU" sz="3600" u="sng" dirty="0" smtClean="0">
                <a:solidFill>
                  <a:schemeClr val="accent4">
                    <a:lumMod val="10000"/>
                  </a:schemeClr>
                </a:solidFill>
                <a:latin typeface="Calibri" pitchFamily="34" charset="0"/>
                <a:cs typeface="Arial" pitchFamily="34" charset="0"/>
              </a:rPr>
              <a:t>уже (давно)</a:t>
            </a:r>
            <a:r>
              <a:rPr lang="en-US" sz="3600" dirty="0" smtClean="0">
                <a:solidFill>
                  <a:schemeClr val="accent4">
                    <a:lumMod val="10000"/>
                  </a:schemeClr>
                </a:solidFill>
                <a:latin typeface="Calibri" pitchFamily="34" charset="0"/>
                <a:cs typeface="Arial" pitchFamily="34" charset="0"/>
              </a:rPr>
              <a:t> </a:t>
            </a:r>
            <a:r>
              <a:rPr lang="ru-RU" sz="3600" dirty="0" smtClean="0">
                <a:solidFill>
                  <a:schemeClr val="accent4">
                    <a:lumMod val="10000"/>
                  </a:schemeClr>
                </a:solidFill>
                <a:latin typeface="Calibri" pitchFamily="34" charset="0"/>
                <a:cs typeface="Arial" pitchFamily="34" charset="0"/>
              </a:rPr>
              <a:t>установлена</a:t>
            </a:r>
            <a:endParaRPr lang="en-US" sz="3600" dirty="0">
              <a:solidFill>
                <a:schemeClr val="accent4">
                  <a:lumMod val="10000"/>
                </a:schemeClr>
              </a:solidFill>
              <a:latin typeface="Calibri" pitchFamily="34" charset="0"/>
              <a:cs typeface="Arial" pitchFamily="34" charset="0"/>
            </a:endParaRPr>
          </a:p>
        </p:txBody>
      </p:sp>
      <p:pic>
        <p:nvPicPr>
          <p:cNvPr id="9" name="Picture 6"/>
          <p:cNvPicPr>
            <a:picLocks noChangeAspect="1"/>
          </p:cNvPicPr>
          <p:nvPr/>
        </p:nvPicPr>
        <p:blipFill>
          <a:blip r:embed="rId4" cstate="print"/>
          <a:srcRect/>
          <a:stretch>
            <a:fillRect/>
          </a:stretch>
        </p:blipFill>
        <p:spPr bwMode="auto">
          <a:xfrm>
            <a:off x="228600" y="227013"/>
            <a:ext cx="8686800" cy="2211387"/>
          </a:xfrm>
          <a:prstGeom prst="rect">
            <a:avLst/>
          </a:prstGeom>
          <a:noFill/>
          <a:ln w="9525">
            <a:noFill/>
            <a:miter lim="800000"/>
            <a:headEnd/>
            <a:tailEnd/>
          </a:ln>
        </p:spPr>
      </p:pic>
      <p:graphicFrame>
        <p:nvGraphicFramePr>
          <p:cNvPr id="10" name="Group 22"/>
          <p:cNvGraphicFramePr>
            <a:graphicFrameLocks/>
          </p:cNvGraphicFramePr>
          <p:nvPr/>
        </p:nvGraphicFramePr>
        <p:xfrm>
          <a:off x="457199" y="457200"/>
          <a:ext cx="8229601" cy="1752600"/>
        </p:xfrm>
        <a:graphic>
          <a:graphicData uri="http://schemas.openxmlformats.org/drawingml/2006/table">
            <a:tbl>
              <a:tblPr rtl="1"/>
              <a:tblGrid>
                <a:gridCol w="1796528"/>
                <a:gridCol w="2349648"/>
                <a:gridCol w="1797424"/>
                <a:gridCol w="2286001"/>
              </a:tblGrid>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وَلَقَدْ</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C1EDFB"/>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يَسَّرْنَا </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الْقُرْاٰنَ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لِلذِّكْرِ</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FFFFFF"/>
                    </a:solidFill>
                  </a:tcPr>
                </a:tc>
              </a:tr>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kern="1200" dirty="0" smtClean="0">
                          <a:solidFill>
                            <a:schemeClr val="tx1">
                              <a:lumMod val="50000"/>
                            </a:schemeClr>
                          </a:solidFill>
                          <a:latin typeface="Calibri" pitchFamily="34" charset="0"/>
                          <a:ea typeface="+mn-ea"/>
                          <a:cs typeface="Alvi Nastaleeq" pitchFamily="2" charset="-78"/>
                        </a:rPr>
                        <a:t>И</a:t>
                      </a:r>
                      <a:r>
                        <a:rPr lang="ru-RU" sz="2000" b="1" kern="1200" baseline="0" dirty="0" smtClean="0">
                          <a:solidFill>
                            <a:schemeClr val="tx1">
                              <a:lumMod val="50000"/>
                            </a:schemeClr>
                          </a:solidFill>
                          <a:latin typeface="Calibri" pitchFamily="34" charset="0"/>
                          <a:ea typeface="+mn-ea"/>
                          <a:cs typeface="Alvi Nastaleeq" pitchFamily="2" charset="-78"/>
                        </a:rPr>
                        <a:t> действительно</a:t>
                      </a:r>
                      <a:endParaRPr lang="en-US" sz="20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Мы облегчили</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Коран</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для понимания и запоминания</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Tree>
  </p:cSld>
  <p:clrMapOvr>
    <a:overrideClrMapping bg1="dk2" tx1="lt1" bg2="dk1" tx2="lt2" accent1="accent1" accent2="accent2" accent3="accent3" accent4="accent4" accent5="accent5" accent6="accent6" hlink="hlink" folHlink="folHlink"/>
  </p:clrMapOvr>
  <p:transition advTm="8986"/>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ctrTitle" sz="quarter"/>
          </p:nvPr>
        </p:nvSpPr>
        <p:spPr>
          <a:xfrm>
            <a:off x="1524000" y="304800"/>
            <a:ext cx="6324600" cy="1447800"/>
          </a:xfrm>
          <a:noFill/>
        </p:spPr>
        <p:txBody>
          <a:bodyPr tIns="0" bIns="274320"/>
          <a:lstStyle/>
          <a:p>
            <a:pPr eaLnBrk="1" hangingPunct="1">
              <a:lnSpc>
                <a:spcPts val="11520"/>
              </a:lnSpc>
            </a:pPr>
            <a:r>
              <a:rPr lang="ar-SA" sz="9600" dirty="0" smtClean="0">
                <a:solidFill>
                  <a:srgbClr val="922E54"/>
                </a:solidFill>
                <a:cs typeface="Majidi" pitchFamily="2" charset="-78"/>
              </a:rPr>
              <a:t>لَقَدْ = لَ + قَدْ</a:t>
            </a:r>
            <a:endParaRPr lang="en-US" sz="9600" dirty="0" smtClean="0">
              <a:solidFill>
                <a:srgbClr val="922E54"/>
              </a:solidFill>
              <a:cs typeface="Majidi" pitchFamily="2" charset="-78"/>
            </a:endParaRPr>
          </a:p>
        </p:txBody>
      </p:sp>
      <p:sp>
        <p:nvSpPr>
          <p:cNvPr id="15362" name="Rectangle 2"/>
          <p:cNvSpPr>
            <a:spLocks noGrp="1" noChangeArrowheads="1"/>
          </p:cNvSpPr>
          <p:nvPr>
            <p:ph type="subTitle" sz="quarter" idx="1"/>
          </p:nvPr>
        </p:nvSpPr>
        <p:spPr>
          <a:xfrm>
            <a:off x="1143000" y="1600200"/>
            <a:ext cx="7620000" cy="4114800"/>
          </a:xfrm>
        </p:spPr>
        <p:txBody>
          <a:bodyPr/>
          <a:lstStyle/>
          <a:p>
            <a:pPr algn="r" rtl="1" eaLnBrk="1" hangingPunct="1">
              <a:buFont typeface="Wingdings" pitchFamily="2" charset="2"/>
              <a:buNone/>
            </a:pPr>
            <a:r>
              <a:rPr lang="ar-SA" sz="11700" dirty="0" smtClean="0">
                <a:cs typeface="Majidi" pitchFamily="2" charset="-78"/>
              </a:rPr>
              <a:t>لَ</a:t>
            </a:r>
            <a:r>
              <a:rPr lang="en-US" sz="11700" dirty="0" smtClean="0">
                <a:cs typeface="Majidi" pitchFamily="2" charset="-78"/>
              </a:rPr>
              <a:t>		</a:t>
            </a:r>
            <a:r>
              <a:rPr lang="en-US" sz="8000" dirty="0" smtClean="0"/>
              <a:t> </a:t>
            </a:r>
            <a:r>
              <a:rPr lang="ar-SA" sz="8000" dirty="0" smtClean="0">
                <a:cs typeface="Majidi" pitchFamily="2" charset="-78"/>
              </a:rPr>
              <a:t>:</a:t>
            </a:r>
            <a:r>
              <a:rPr lang="ur-PK" sz="8000" dirty="0" smtClean="0"/>
              <a:t> </a:t>
            </a:r>
            <a:r>
              <a:rPr lang="ar-SA" sz="8000" dirty="0" smtClean="0"/>
              <a:t>     </a:t>
            </a:r>
            <a:r>
              <a:rPr lang="ru-RU" sz="4400" dirty="0" smtClean="0">
                <a:cs typeface="Tahoma" pitchFamily="34" charset="0"/>
              </a:rPr>
              <a:t>действительно</a:t>
            </a:r>
            <a:r>
              <a:rPr lang="ar-SA" sz="2400" dirty="0" smtClean="0">
                <a:latin typeface="Nafees Web Naskh" pitchFamily="2" charset="-78"/>
              </a:rPr>
              <a:t>	</a:t>
            </a:r>
            <a:endParaRPr lang="ar-SA" sz="2400" dirty="0" smtClean="0"/>
          </a:p>
          <a:p>
            <a:pPr algn="r" rtl="1" eaLnBrk="1" hangingPunct="1">
              <a:buFont typeface="Wingdings" pitchFamily="2" charset="2"/>
              <a:buNone/>
            </a:pPr>
            <a:r>
              <a:rPr lang="ar-SA" sz="11700" dirty="0" smtClean="0">
                <a:cs typeface="Majidi" pitchFamily="2" charset="-78"/>
              </a:rPr>
              <a:t>قَدْ</a:t>
            </a:r>
            <a:r>
              <a:rPr lang="en-US" sz="8000" dirty="0" smtClean="0"/>
              <a:t> 	</a:t>
            </a:r>
            <a:r>
              <a:rPr lang="ar-SA" sz="8000" dirty="0" smtClean="0">
                <a:cs typeface="Majidi" pitchFamily="2" charset="-78"/>
              </a:rPr>
              <a:t>:</a:t>
            </a:r>
            <a:r>
              <a:rPr lang="ar-SA" sz="8000" dirty="0" smtClean="0"/>
              <a:t>      </a:t>
            </a:r>
            <a:r>
              <a:rPr lang="ru-RU" sz="4400" dirty="0">
                <a:cs typeface="Tahoma" pitchFamily="34" charset="0"/>
              </a:rPr>
              <a:t>уже\ давно</a:t>
            </a:r>
            <a:r>
              <a:rPr lang="ar-SA" dirty="0" smtClean="0">
                <a:latin typeface="Nafees Web Naskh" pitchFamily="2" charset="-78"/>
              </a:rPr>
              <a:t>			</a:t>
            </a:r>
          </a:p>
        </p:txBody>
      </p:sp>
    </p:spTree>
  </p:cSld>
  <p:clrMapOvr>
    <a:overrideClrMapping bg1="dk2" tx1="lt1" bg2="dk1" tx2="lt2" accent1="accent1" accent2="accent2" accent3="accent3" accent4="accent4" accent5="accent5" accent6="accent6" hlink="hlink" folHlink="folHlink"/>
  </p:clrMapOvr>
  <p:transition advTm="20857"/>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subTitle" sz="quarter" idx="1"/>
          </p:nvPr>
        </p:nvSpPr>
        <p:spPr>
          <a:xfrm>
            <a:off x="304800" y="1752600"/>
            <a:ext cx="8458200" cy="3276600"/>
          </a:xfrm>
          <a:noFill/>
        </p:spPr>
        <p:txBody>
          <a:bodyPr/>
          <a:lstStyle/>
          <a:p>
            <a:pPr algn="r">
              <a:buFont typeface="Wingdings" pitchFamily="2" charset="2"/>
              <a:buNone/>
            </a:pPr>
            <a:r>
              <a:rPr lang="ar-SA" sz="8800" dirty="0" smtClean="0">
                <a:cs typeface="Majidi" pitchFamily="2" charset="-78"/>
              </a:rPr>
              <a:t>لَ </a:t>
            </a:r>
            <a:r>
              <a:rPr lang="ur-PK" sz="8800" dirty="0" smtClean="0">
                <a:cs typeface="Majidi" pitchFamily="2" charset="-78"/>
              </a:rPr>
              <a:t>  </a:t>
            </a:r>
            <a:r>
              <a:rPr lang="ar-SA" sz="8800" dirty="0" smtClean="0">
                <a:cs typeface="Majidi" pitchFamily="2" charset="-78"/>
              </a:rPr>
              <a:t>: </a:t>
            </a:r>
            <a:r>
              <a:rPr lang="ar-SA" sz="8000" dirty="0" smtClean="0">
                <a:cs typeface="Majidi" pitchFamily="2" charset="-78"/>
              </a:rPr>
              <a:t>وَلَقَدْ يَسَّرْنَا الْقُرْآن</a:t>
            </a:r>
          </a:p>
          <a:p>
            <a:pPr algn="r">
              <a:buFont typeface="Wingdings" pitchFamily="2" charset="2"/>
              <a:buNone/>
            </a:pPr>
            <a:r>
              <a:rPr lang="ar-SA" sz="8800" dirty="0" smtClean="0">
                <a:cs typeface="Majidi" pitchFamily="2" charset="-78"/>
              </a:rPr>
              <a:t>: </a:t>
            </a:r>
            <a:r>
              <a:rPr lang="ar-SA" sz="8000" dirty="0" smtClean="0">
                <a:latin typeface="Nafees Web Naskh" pitchFamily="2" charset="-78"/>
                <a:cs typeface="Majidi" pitchFamily="2" charset="-78"/>
              </a:rPr>
              <a:t>لِيدَّبَّرُو</a:t>
            </a:r>
            <a:r>
              <a:rPr lang="ur-PK" sz="8000" dirty="0" smtClean="0">
                <a:latin typeface="Nafees Web Naskh" pitchFamily="2" charset="-78"/>
                <a:cs typeface="Majidi" pitchFamily="2" charset="-78"/>
              </a:rPr>
              <a:t>ْ</a:t>
            </a:r>
            <a:r>
              <a:rPr lang="ar-SA" sz="8000" dirty="0" smtClean="0">
                <a:latin typeface="Nafees Web Naskh" pitchFamily="2" charset="-78"/>
                <a:cs typeface="Majidi" pitchFamily="2" charset="-78"/>
              </a:rPr>
              <a:t>ا آي</a:t>
            </a:r>
            <a:r>
              <a:rPr lang="ur-PK" sz="8000" dirty="0" smtClean="0">
                <a:latin typeface="Nafees Web Naskh" pitchFamily="2" charset="-78"/>
                <a:cs typeface="Majidi" pitchFamily="2" charset="-78"/>
              </a:rPr>
              <a:t>ٰ</a:t>
            </a:r>
            <a:r>
              <a:rPr lang="ar-SA" sz="8000" dirty="0" smtClean="0">
                <a:latin typeface="Nafees Web Naskh" pitchFamily="2" charset="-78"/>
                <a:cs typeface="Majidi" pitchFamily="2" charset="-78"/>
              </a:rPr>
              <a:t>تِه</a:t>
            </a:r>
            <a:r>
              <a:rPr lang="ur-PK" sz="8000" dirty="0" smtClean="0">
                <a:latin typeface="Nafees Web Naskh" pitchFamily="2" charset="-78"/>
                <a:cs typeface="Majidi" pitchFamily="2" charset="-78"/>
              </a:rPr>
              <a:t>ٖ</a:t>
            </a:r>
            <a:r>
              <a:rPr lang="ar-SA" sz="8000" dirty="0" smtClean="0">
                <a:latin typeface="Nafees Web Naskh" pitchFamily="2" charset="-78"/>
                <a:cs typeface="Majidi" pitchFamily="2" charset="-78"/>
              </a:rPr>
              <a:t> وَلِيَتَذَكَّرَ</a:t>
            </a:r>
            <a:r>
              <a:rPr lang="en-US" sz="8800" dirty="0" smtClean="0">
                <a:latin typeface="Nafees Web Naskh" pitchFamily="2" charset="-78"/>
                <a:cs typeface="Majidi" pitchFamily="2" charset="-78"/>
              </a:rPr>
              <a:t>	 </a:t>
            </a:r>
            <a:r>
              <a:rPr lang="ar-SA" sz="8800" dirty="0" smtClean="0">
                <a:cs typeface="Majidi" pitchFamily="2" charset="-78"/>
              </a:rPr>
              <a:t>لِ</a:t>
            </a:r>
            <a:endParaRPr lang="en-US" sz="8800" dirty="0" smtClean="0">
              <a:cs typeface="Majidi" pitchFamily="2" charset="-78"/>
            </a:endParaRPr>
          </a:p>
        </p:txBody>
      </p:sp>
      <p:sp>
        <p:nvSpPr>
          <p:cNvPr id="14339" name="AutoShape 3"/>
          <p:cNvSpPr>
            <a:spLocks noChangeArrowheads="1"/>
          </p:cNvSpPr>
          <p:nvPr/>
        </p:nvSpPr>
        <p:spPr bwMode="auto">
          <a:xfrm>
            <a:off x="3962400" y="-58738"/>
            <a:ext cx="3352800" cy="1354138"/>
          </a:xfrm>
          <a:prstGeom prst="wedgeEllipseCallout">
            <a:avLst>
              <a:gd name="adj1" fmla="val 18766"/>
              <a:gd name="adj2" fmla="val 90351"/>
            </a:avLst>
          </a:prstGeom>
          <a:solidFill>
            <a:srgbClr val="922E54"/>
          </a:solidFill>
          <a:ln>
            <a:headEnd/>
            <a:tailEnd/>
          </a:ln>
        </p:spPr>
        <p:style>
          <a:lnRef idx="0">
            <a:schemeClr val="dk1"/>
          </a:lnRef>
          <a:fillRef idx="3">
            <a:schemeClr val="dk1"/>
          </a:fillRef>
          <a:effectRef idx="3">
            <a:schemeClr val="dk1"/>
          </a:effectRef>
          <a:fontRef idx="minor">
            <a:schemeClr val="lt1"/>
          </a:fontRef>
        </p:style>
        <p:txBody>
          <a:bodyPr lIns="0" rIns="0"/>
          <a:lstStyle/>
          <a:p>
            <a:pPr algn="ctr">
              <a:lnSpc>
                <a:spcPct val="90000"/>
              </a:lnSpc>
              <a:spcBef>
                <a:spcPct val="50000"/>
              </a:spcBef>
            </a:pPr>
            <a:r>
              <a:rPr lang="ru-RU" sz="5400" dirty="0">
                <a:solidFill>
                  <a:schemeClr val="tx1"/>
                </a:solidFill>
                <a:latin typeface="Calibri" pitchFamily="34" charset="0"/>
                <a:cs typeface="Arial" pitchFamily="34" charset="0"/>
              </a:rPr>
              <a:t>уже</a:t>
            </a:r>
            <a:endParaRPr lang="ar-SA" sz="5400" dirty="0">
              <a:solidFill>
                <a:schemeClr val="tx1"/>
              </a:solidFill>
              <a:latin typeface="Calibri" pitchFamily="34" charset="0"/>
              <a:cs typeface="Arial" pitchFamily="34" charset="0"/>
            </a:endParaRPr>
          </a:p>
        </p:txBody>
      </p:sp>
    </p:spTree>
  </p:cSld>
  <p:clrMapOvr>
    <a:overrideClrMapping bg1="dk2" tx1="lt1" bg2="dk1" tx2="lt2" accent1="accent1" accent2="accent2" accent3="accent3" accent4="accent4" accent5="accent5" accent6="accent6" hlink="hlink" folHlink="folHlink"/>
  </p:clrMapOvr>
  <p:transition advTm="4695"/>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457200" y="69850"/>
            <a:ext cx="8229600" cy="768350"/>
          </a:xfrm>
          <a:prstGeom prst="rect">
            <a:avLst/>
          </a:prstGeom>
          <a:noFill/>
          <a:ln w="9525">
            <a:noFill/>
            <a:miter lim="800000"/>
            <a:headEnd/>
            <a:tailEnd/>
          </a:ln>
        </p:spPr>
        <p:txBody>
          <a:bodyPr anchor="ctr"/>
          <a:lstStyle/>
          <a:p>
            <a:pPr algn="ctr" eaLnBrk="0" hangingPunct="0"/>
            <a:r>
              <a:rPr lang="ru-RU" sz="4400" dirty="0">
                <a:latin typeface="Calibri" pitchFamily="34" charset="0"/>
                <a:cs typeface="Tahoma" pitchFamily="34" charset="0"/>
              </a:rPr>
              <a:t>В этом уроке...</a:t>
            </a:r>
            <a:endParaRPr lang="en-US" sz="4400" dirty="0">
              <a:latin typeface="Calibri" pitchFamily="34" charset="0"/>
              <a:cs typeface="Tahoma" pitchFamily="34" charset="0"/>
            </a:endParaRPr>
          </a:p>
        </p:txBody>
      </p:sp>
      <p:graphicFrame>
        <p:nvGraphicFramePr>
          <p:cNvPr id="186399" name="Group 31"/>
          <p:cNvGraphicFramePr>
            <a:graphicFrameLocks noGrp="1"/>
          </p:cNvGraphicFramePr>
          <p:nvPr>
            <p:extLst>
              <p:ext uri="{D42A27DB-BD31-4B8C-83A1-F6EECF244321}">
                <p14:modId xmlns:p14="http://schemas.microsoft.com/office/powerpoint/2010/main" val="2022421181"/>
              </p:ext>
            </p:extLst>
          </p:nvPr>
        </p:nvGraphicFramePr>
        <p:xfrm>
          <a:off x="152400" y="990600"/>
          <a:ext cx="8839200" cy="3200401"/>
        </p:xfrm>
        <a:graphic>
          <a:graphicData uri="http://schemas.openxmlformats.org/drawingml/2006/table">
            <a:tbl>
              <a:tblPr/>
              <a:tblGrid>
                <a:gridCol w="8839200"/>
              </a:tblGrid>
              <a:tr h="1101725">
                <a:tc>
                  <a:txBody>
                    <a:bodyPr/>
                    <a:lstStyle/>
                    <a:p>
                      <a:pPr marL="0" marR="0" lvl="0" indent="0" algn="l" defTabSz="914400" rtl="0" eaLnBrk="0" fontAlgn="base" latinLnBrk="0" hangingPunct="0">
                        <a:lnSpc>
                          <a:spcPct val="140000"/>
                        </a:lnSpc>
                        <a:spcBef>
                          <a:spcPct val="20000"/>
                        </a:spcBef>
                        <a:spcAft>
                          <a:spcPct val="0"/>
                        </a:spcAft>
                        <a:buClr>
                          <a:srgbClr val="FFFFFF"/>
                        </a:buClr>
                        <a:buSzPct val="90000"/>
                        <a:buFont typeface="Wingdings" pitchFamily="2" charset="2"/>
                        <a:buNone/>
                        <a:tabLst/>
                      </a:pPr>
                      <a:r>
                        <a:rPr kumimoji="0" lang="ru-RU" sz="3600" b="1" i="0" u="none" strike="noStrike" cap="none" normalizeH="0" baseline="0" dirty="0" smtClean="0">
                          <a:ln>
                            <a:noFill/>
                          </a:ln>
                          <a:solidFill>
                            <a:srgbClr val="922E54"/>
                          </a:solidFill>
                          <a:effectLst/>
                          <a:latin typeface="Calibri" pitchFamily="34" charset="0"/>
                          <a:cs typeface="Nafees Web Naskh" pitchFamily="2" charset="-78"/>
                        </a:rPr>
                        <a:t>Коран</a:t>
                      </a:r>
                      <a:r>
                        <a:rPr kumimoji="0" lang="en-US" sz="3600" b="1" i="0" u="none" strike="noStrike" cap="none" normalizeH="0" baseline="0" dirty="0" smtClean="0">
                          <a:ln>
                            <a:noFill/>
                          </a:ln>
                          <a:solidFill>
                            <a:srgbClr val="922E54"/>
                          </a:solidFill>
                          <a:effectLst/>
                          <a:latin typeface="Calibri" pitchFamily="34" charset="0"/>
                          <a:cs typeface="Nafees Web Naskh" pitchFamily="2" charset="-78"/>
                        </a:rPr>
                        <a:t>:</a:t>
                      </a:r>
                      <a:r>
                        <a:rPr kumimoji="0" lang="en-US" sz="2800" b="1" i="0" u="none" strike="noStrike" cap="none" normalizeH="0" baseline="0" dirty="0" smtClean="0">
                          <a:ln>
                            <a:noFill/>
                          </a:ln>
                          <a:solidFill>
                            <a:srgbClr val="922E54"/>
                          </a:solidFill>
                          <a:effectLst/>
                          <a:latin typeface="Calibri" pitchFamily="34" charset="0"/>
                          <a:cs typeface="Nafees Web Naskh" pitchFamily="2" charset="-78"/>
                        </a:rPr>
                        <a:t>	</a:t>
                      </a:r>
                      <a:r>
                        <a:rPr kumimoji="0" lang="ru-RU" sz="2800" b="1" i="0" u="none" strike="noStrike" cap="none" normalizeH="0" baseline="0" dirty="0" smtClean="0">
                          <a:ln>
                            <a:noFill/>
                          </a:ln>
                          <a:solidFill>
                            <a:srgbClr val="922E54"/>
                          </a:solidFill>
                          <a:effectLst/>
                          <a:latin typeface="Calibri" pitchFamily="34" charset="0"/>
                          <a:cs typeface="Nafees Web Naskh" pitchFamily="2" charset="-78"/>
                        </a:rPr>
                        <a:t>Наилучший  и наилегчайший для изучения</a:t>
                      </a:r>
                      <a:endParaRPr kumimoji="0" lang="en-US" sz="2000" b="1" i="0" u="none" strike="noStrike" cap="none" normalizeH="0" baseline="0" dirty="0" smtClean="0">
                        <a:ln>
                          <a:noFill/>
                        </a:ln>
                        <a:solidFill>
                          <a:srgbClr val="922E54"/>
                        </a:solidFill>
                        <a:effectLst/>
                        <a:latin typeface="Calibri" pitchFamily="34" charset="0"/>
                        <a:cs typeface="Nafees Web Naskh" pitchFamily="2" charset="-78"/>
                      </a:endParaRPr>
                    </a:p>
                  </a:txBody>
                  <a:tcPr anchor="ctr" horzOverflow="overflow">
                    <a:lnL w="38100" cap="flat" cmpd="sng" algn="ctr">
                      <a:solidFill>
                        <a:srgbClr val="922E54"/>
                      </a:solidFill>
                      <a:prstDash val="solid"/>
                      <a:round/>
                      <a:headEnd type="none" w="med" len="med"/>
                      <a:tailEnd type="none" w="med" len="med"/>
                    </a:lnL>
                    <a:lnR w="38100" cap="flat" cmpd="sng" algn="ctr">
                      <a:solidFill>
                        <a:srgbClr val="922E54"/>
                      </a:solidFill>
                      <a:prstDash val="solid"/>
                      <a:round/>
                      <a:headEnd type="none" w="med" len="med"/>
                      <a:tailEnd type="none" w="med" len="med"/>
                    </a:lnR>
                    <a:lnT w="38100" cap="flat" cmpd="sng" algn="ctr">
                      <a:solidFill>
                        <a:srgbClr val="922E54"/>
                      </a:solidFill>
                      <a:prstDash val="solid"/>
                      <a:round/>
                      <a:headEnd type="none" w="med" len="med"/>
                      <a:tailEnd type="none" w="med" len="med"/>
                    </a:lnT>
                    <a:lnB w="9525" cap="flat" cmpd="sng" algn="ctr">
                      <a:solidFill>
                        <a:srgbClr val="922E54"/>
                      </a:solidFill>
                      <a:prstDash val="sysDot"/>
                      <a:round/>
                      <a:headEnd type="none" w="med" len="med"/>
                      <a:tailEnd type="none" w="med" len="med"/>
                    </a:lnB>
                    <a:lnTlToBr>
                      <a:noFill/>
                    </a:lnTlToBr>
                    <a:lnBlToTr>
                      <a:noFill/>
                    </a:lnBlToTr>
                    <a:solidFill>
                      <a:schemeClr val="tx1"/>
                    </a:solidFill>
                  </a:tcPr>
                </a:tc>
              </a:tr>
              <a:tr h="1049338">
                <a:tc>
                  <a:txBody>
                    <a:bodyPr/>
                    <a:lstStyle/>
                    <a:p>
                      <a:pPr marL="0" marR="0" lvl="0" indent="0" algn="l" defTabSz="914400" rtl="0" eaLnBrk="0" fontAlgn="base" latinLnBrk="0" hangingPunct="0">
                        <a:lnSpc>
                          <a:spcPct val="100000"/>
                        </a:lnSpc>
                        <a:spcBef>
                          <a:spcPct val="20000"/>
                        </a:spcBef>
                        <a:spcAft>
                          <a:spcPct val="0"/>
                        </a:spcAft>
                        <a:buClr>
                          <a:srgbClr val="FFFFFF"/>
                        </a:buClr>
                        <a:buSzPct val="90000"/>
                        <a:buFont typeface="Wingdings" pitchFamily="2" charset="2"/>
                        <a:buNone/>
                        <a:tabLst/>
                      </a:pPr>
                      <a:r>
                        <a:rPr kumimoji="0" lang="ru-RU" altLang="zh-TW" sz="3600" b="1" i="0" u="none" strike="noStrike" cap="none" normalizeH="0" baseline="0" dirty="0" smtClean="0">
                          <a:ln>
                            <a:noFill/>
                          </a:ln>
                          <a:solidFill>
                            <a:srgbClr val="922E54"/>
                          </a:solidFill>
                          <a:effectLst/>
                          <a:latin typeface="Calibri" pitchFamily="34" charset="0"/>
                          <a:ea typeface="+mn-ea"/>
                          <a:cs typeface="Tahoma" pitchFamily="34" charset="0"/>
                        </a:rPr>
                        <a:t>Грамматика </a:t>
                      </a:r>
                      <a:r>
                        <a:rPr kumimoji="0" lang="en-US" altLang="zh-TW" sz="4000" b="0" i="0" u="none" strike="noStrike" cap="none" normalizeH="0" baseline="0" dirty="0" smtClean="0">
                          <a:ln>
                            <a:noFill/>
                          </a:ln>
                          <a:solidFill>
                            <a:srgbClr val="922E54"/>
                          </a:solidFill>
                          <a:effectLst/>
                          <a:latin typeface="Nafees Naskh" pitchFamily="2" charset="-78"/>
                          <a:ea typeface="PMingLiU" pitchFamily="18" charset="-120"/>
                          <a:cs typeface="Nafees Web Naskh" pitchFamily="2" charset="-78"/>
                        </a:rPr>
                        <a:t>:</a:t>
                      </a:r>
                      <a:r>
                        <a:rPr kumimoji="0" lang="ar-SA" altLang="zh-TW" sz="4000" b="0" i="0" u="none" strike="noStrike" cap="none" normalizeH="0" baseline="0" dirty="0" smtClean="0">
                          <a:ln>
                            <a:noFill/>
                          </a:ln>
                          <a:solidFill>
                            <a:srgbClr val="922E54"/>
                          </a:solidFill>
                          <a:effectLst/>
                          <a:latin typeface="Nafees Naskh" pitchFamily="2" charset="-78"/>
                          <a:cs typeface="Nafees Web Naskh" pitchFamily="2" charset="-78"/>
                        </a:rPr>
                        <a:t> </a:t>
                      </a:r>
                      <a:r>
                        <a:rPr kumimoji="0" lang="ar-SA" altLang="zh-TW" sz="4800" b="0" i="0" u="none" strike="noStrike" cap="none" normalizeH="0" baseline="0" dirty="0" smtClean="0">
                          <a:ln>
                            <a:noFill/>
                          </a:ln>
                          <a:solidFill>
                            <a:srgbClr val="922E54"/>
                          </a:solidFill>
                          <a:effectLst/>
                          <a:latin typeface="Nafees Naskh" pitchFamily="2" charset="-78"/>
                          <a:cs typeface="Nafees Web Naskh" pitchFamily="2" charset="-78"/>
                        </a:rPr>
                        <a:t>    </a:t>
                      </a:r>
                      <a:r>
                        <a:rPr kumimoji="0" lang="en-US" altLang="zh-TW" sz="4800" b="0" i="0" u="none" strike="noStrike" cap="none" normalizeH="0" baseline="0" dirty="0" smtClean="0">
                          <a:ln>
                            <a:noFill/>
                          </a:ln>
                          <a:solidFill>
                            <a:srgbClr val="922E54"/>
                          </a:solidFill>
                          <a:effectLst/>
                          <a:latin typeface="Nafees Naskh" pitchFamily="2" charset="-78"/>
                          <a:ea typeface="PMingLiU" pitchFamily="18" charset="-120"/>
                          <a:cs typeface="Nafees Web Naskh" pitchFamily="2" charset="-78"/>
                        </a:rPr>
                        <a:t> </a:t>
                      </a:r>
                      <a:r>
                        <a:rPr kumimoji="0" lang="ar-SA" altLang="zh-TW" sz="4800" b="0" i="0" u="none" strike="noStrike" cap="none" normalizeH="0" baseline="0" dirty="0" smtClean="0">
                          <a:ln>
                            <a:noFill/>
                          </a:ln>
                          <a:solidFill>
                            <a:srgbClr val="922E54"/>
                          </a:solidFill>
                          <a:effectLst/>
                          <a:latin typeface="Calibri" pitchFamily="34" charset="0"/>
                          <a:cs typeface="Majidi" pitchFamily="2" charset="-78"/>
                        </a:rPr>
                        <a:t>ب</a:t>
                      </a:r>
                      <a:r>
                        <a:rPr kumimoji="0" lang="ar-SA" sz="4800" b="0" i="0" u="none" strike="noStrike" cap="none" normalizeH="0" baseline="0" dirty="0" smtClean="0">
                          <a:ln>
                            <a:noFill/>
                          </a:ln>
                          <a:solidFill>
                            <a:srgbClr val="922E54"/>
                          </a:solidFill>
                          <a:effectLst/>
                          <a:latin typeface="Calibri" pitchFamily="34" charset="0"/>
                          <a:cs typeface="Majidi" pitchFamily="2" charset="-78"/>
                        </a:rPr>
                        <a:t>ِ</a:t>
                      </a:r>
                      <a:r>
                        <a:rPr kumimoji="0" lang="en-US" sz="4800" b="0" i="0" u="none" strike="noStrike" cap="none" normalizeH="0" baseline="0" dirty="0" smtClean="0">
                          <a:ln>
                            <a:noFill/>
                          </a:ln>
                          <a:solidFill>
                            <a:srgbClr val="922E54"/>
                          </a:solidFill>
                          <a:effectLst/>
                          <a:latin typeface="Calibri" pitchFamily="34" charset="0"/>
                          <a:cs typeface="Majidi" pitchFamily="2" charset="-78"/>
                        </a:rPr>
                        <a:t>، </a:t>
                      </a:r>
                      <a:r>
                        <a:rPr kumimoji="0" lang="ar-SA" sz="4800" b="0" i="0" u="none" strike="noStrike" cap="none" normalizeH="0" baseline="0" dirty="0" smtClean="0">
                          <a:ln>
                            <a:noFill/>
                          </a:ln>
                          <a:solidFill>
                            <a:srgbClr val="922E54"/>
                          </a:solidFill>
                          <a:effectLst/>
                          <a:latin typeface="Calibri" pitchFamily="34" charset="0"/>
                          <a:cs typeface="Majidi" pitchFamily="2" charset="-78"/>
                        </a:rPr>
                        <a:t>فِى</a:t>
                      </a:r>
                      <a:r>
                        <a:rPr kumimoji="0" lang="en-US" sz="4800" b="0" i="0" u="none" strike="noStrike" cap="none" normalizeH="0" baseline="0" dirty="0" smtClean="0">
                          <a:ln>
                            <a:noFill/>
                          </a:ln>
                          <a:solidFill>
                            <a:srgbClr val="922E54"/>
                          </a:solidFill>
                          <a:effectLst/>
                          <a:latin typeface="Calibri" pitchFamily="34" charset="0"/>
                          <a:cs typeface="Majidi" pitchFamily="2" charset="-78"/>
                        </a:rPr>
                        <a:t>، </a:t>
                      </a:r>
                      <a:r>
                        <a:rPr kumimoji="0" lang="ar-SA" sz="4800" b="0" i="0" u="none" strike="noStrike" cap="none" normalizeH="0" baseline="0" dirty="0" smtClean="0">
                          <a:ln>
                            <a:noFill/>
                          </a:ln>
                          <a:solidFill>
                            <a:srgbClr val="922E54"/>
                          </a:solidFill>
                          <a:effectLst/>
                          <a:latin typeface="Calibri" pitchFamily="34" charset="0"/>
                          <a:cs typeface="Majidi" pitchFamily="2" charset="-78"/>
                        </a:rPr>
                        <a:t>إِلَى</a:t>
                      </a:r>
                      <a:r>
                        <a:rPr kumimoji="0" lang="en-US" sz="4800" b="0" i="0" u="none" strike="noStrike" cap="none" normalizeH="0" baseline="0" dirty="0" smtClean="0">
                          <a:ln>
                            <a:noFill/>
                          </a:ln>
                          <a:solidFill>
                            <a:srgbClr val="922E54"/>
                          </a:solidFill>
                          <a:effectLst/>
                          <a:latin typeface="Calibri" pitchFamily="34" charset="0"/>
                          <a:cs typeface="Majidi" pitchFamily="2" charset="-78"/>
                        </a:rPr>
                        <a:t>، </a:t>
                      </a:r>
                      <a:r>
                        <a:rPr kumimoji="0" lang="ar-SA" sz="4800" b="0" i="0" u="none" strike="noStrike" cap="none" normalizeH="0" baseline="0" dirty="0" smtClean="0">
                          <a:ln>
                            <a:noFill/>
                          </a:ln>
                          <a:solidFill>
                            <a:srgbClr val="922E54"/>
                          </a:solidFill>
                          <a:effectLst/>
                          <a:latin typeface="Calibri" pitchFamily="34" charset="0"/>
                          <a:cs typeface="Majidi" pitchFamily="2" charset="-78"/>
                        </a:rPr>
                        <a:t>عَلَى</a:t>
                      </a:r>
                      <a:endParaRPr kumimoji="0" lang="en-US" sz="4800" b="0" i="0" u="none" strike="noStrike" cap="none" normalizeH="0" baseline="0" dirty="0" smtClean="0">
                        <a:ln>
                          <a:noFill/>
                        </a:ln>
                        <a:solidFill>
                          <a:srgbClr val="922E54"/>
                        </a:solidFill>
                        <a:effectLst/>
                        <a:latin typeface="Calibri" pitchFamily="34" charset="0"/>
                        <a:cs typeface="Majidi" pitchFamily="2" charset="-78"/>
                      </a:endParaRPr>
                    </a:p>
                  </a:txBody>
                  <a:tcPr anchor="ctr" horzOverflow="overflow">
                    <a:lnL w="38100" cap="flat" cmpd="sng" algn="ctr">
                      <a:solidFill>
                        <a:srgbClr val="922E54"/>
                      </a:solidFill>
                      <a:prstDash val="solid"/>
                      <a:round/>
                      <a:headEnd type="none" w="med" len="med"/>
                      <a:tailEnd type="none" w="med" len="med"/>
                    </a:lnL>
                    <a:lnR w="38100" cap="flat" cmpd="sng" algn="ctr">
                      <a:solidFill>
                        <a:srgbClr val="922E54"/>
                      </a:solidFill>
                      <a:prstDash val="solid"/>
                      <a:round/>
                      <a:headEnd type="none" w="med" len="med"/>
                      <a:tailEnd type="none" w="med" len="med"/>
                    </a:lnR>
                    <a:lnT w="9525" cap="flat" cmpd="sng" algn="ctr">
                      <a:solidFill>
                        <a:srgbClr val="922E54"/>
                      </a:solidFill>
                      <a:prstDash val="sysDot"/>
                      <a:round/>
                      <a:headEnd type="none" w="med" len="med"/>
                      <a:tailEnd type="none" w="med" len="med"/>
                    </a:lnT>
                    <a:lnB w="9525" cap="flat" cmpd="sng" algn="ctr">
                      <a:solidFill>
                        <a:srgbClr val="922E54"/>
                      </a:solidFill>
                      <a:prstDash val="sysDot"/>
                      <a:round/>
                      <a:headEnd type="none" w="med" len="med"/>
                      <a:tailEnd type="none" w="med" len="med"/>
                    </a:lnB>
                    <a:lnTlToBr>
                      <a:noFill/>
                    </a:lnTlToBr>
                    <a:lnBlToTr>
                      <a:noFill/>
                    </a:lnBlToTr>
                    <a:solidFill>
                      <a:schemeClr val="tx1"/>
                    </a:solidFill>
                  </a:tcPr>
                </a:tc>
              </a:tr>
              <a:tr h="1049338">
                <a:tc>
                  <a:txBody>
                    <a:bodyPr/>
                    <a:lstStyle/>
                    <a:p>
                      <a:pPr marL="0" marR="0" lvl="0" indent="0" algn="l" defTabSz="914400" rtl="0" eaLnBrk="0" fontAlgn="base" latinLnBrk="0" hangingPunct="0">
                        <a:lnSpc>
                          <a:spcPct val="100000"/>
                        </a:lnSpc>
                        <a:spcBef>
                          <a:spcPct val="20000"/>
                        </a:spcBef>
                        <a:spcAft>
                          <a:spcPct val="0"/>
                        </a:spcAft>
                        <a:buClr>
                          <a:srgbClr val="FFFFFF"/>
                        </a:buClr>
                        <a:buSzPct val="90000"/>
                        <a:buFont typeface="Wingdings" pitchFamily="2" charset="2"/>
                        <a:buNone/>
                        <a:tabLst/>
                      </a:pPr>
                      <a:r>
                        <a:rPr lang="ru-RU" sz="2400" b="1" kern="0" dirty="0" smtClean="0">
                          <a:solidFill>
                            <a:srgbClr val="922E54"/>
                          </a:solidFill>
                          <a:latin typeface="Calibri" pitchFamily="34" charset="0"/>
                          <a:ea typeface="+mn-ea"/>
                          <a:cs typeface="Majidi" pitchFamily="2" charset="-78"/>
                        </a:rPr>
                        <a:t>Советы для эффективного обучения</a:t>
                      </a:r>
                      <a:endParaRPr kumimoji="0" lang="ar-SA" sz="2400" b="1" i="0" u="none" strike="noStrike" cap="none" normalizeH="0" baseline="0" dirty="0" smtClean="0">
                        <a:ln>
                          <a:noFill/>
                        </a:ln>
                        <a:solidFill>
                          <a:srgbClr val="922E54"/>
                        </a:solidFill>
                        <a:effectLst/>
                        <a:latin typeface="Calibri" pitchFamily="34" charset="0"/>
                        <a:cs typeface="Nafees Web Naskh" pitchFamily="2" charset="-78"/>
                      </a:endParaRPr>
                    </a:p>
                  </a:txBody>
                  <a:tcPr anchor="ctr" horzOverflow="overflow">
                    <a:lnL w="38100" cap="flat" cmpd="sng" algn="ctr">
                      <a:solidFill>
                        <a:srgbClr val="922E54"/>
                      </a:solidFill>
                      <a:prstDash val="solid"/>
                      <a:round/>
                      <a:headEnd type="none" w="med" len="med"/>
                      <a:tailEnd type="none" w="med" len="med"/>
                    </a:lnL>
                    <a:lnR w="38100" cap="flat" cmpd="sng" algn="ctr">
                      <a:solidFill>
                        <a:srgbClr val="922E54"/>
                      </a:solidFill>
                      <a:prstDash val="solid"/>
                      <a:round/>
                      <a:headEnd type="none" w="med" len="med"/>
                      <a:tailEnd type="none" w="med" len="med"/>
                    </a:lnR>
                    <a:lnT w="9525" cap="flat" cmpd="sng" algn="ctr">
                      <a:solidFill>
                        <a:srgbClr val="922E54"/>
                      </a:solidFill>
                      <a:prstDash val="sysDot"/>
                      <a:round/>
                      <a:headEnd type="none" w="med" len="med"/>
                      <a:tailEnd type="none" w="med" len="med"/>
                    </a:lnT>
                    <a:lnB w="38100" cap="flat" cmpd="sng" algn="ctr">
                      <a:solidFill>
                        <a:srgbClr val="922E54"/>
                      </a:solidFill>
                      <a:prstDash val="solid"/>
                      <a:round/>
                      <a:headEnd type="none" w="med" len="med"/>
                      <a:tailEnd type="none" w="med" len="med"/>
                    </a:lnB>
                    <a:lnTlToBr>
                      <a:noFill/>
                    </a:lnTlToBr>
                    <a:lnBlToTr>
                      <a:noFill/>
                    </a:lnBlToTr>
                    <a:solidFill>
                      <a:schemeClr val="tx1"/>
                    </a:solidFill>
                  </a:tcPr>
                </a:tc>
              </a:tr>
            </a:tbl>
          </a:graphicData>
        </a:graphic>
      </p:graphicFrame>
      <p:sp>
        <p:nvSpPr>
          <p:cNvPr id="4109" name="Rectangle 13"/>
          <p:cNvSpPr>
            <a:spLocks noChangeArrowheads="1"/>
          </p:cNvSpPr>
          <p:nvPr/>
        </p:nvSpPr>
        <p:spPr bwMode="auto">
          <a:xfrm>
            <a:off x="228600" y="4495800"/>
            <a:ext cx="8686800" cy="1066800"/>
          </a:xfrm>
          <a:prstGeom prst="rect">
            <a:avLst/>
          </a:prstGeom>
          <a:noFill/>
          <a:ln w="9525">
            <a:noFill/>
            <a:miter lim="800000"/>
            <a:headEnd/>
            <a:tailEnd/>
          </a:ln>
        </p:spPr>
        <p:txBody>
          <a:bodyPr/>
          <a:lstStyle/>
          <a:p>
            <a:pPr algn="ctr" eaLnBrk="0" hangingPunct="0">
              <a:lnSpc>
                <a:spcPts val="4000"/>
              </a:lnSpc>
              <a:spcBef>
                <a:spcPct val="20000"/>
              </a:spcBef>
              <a:buClr>
                <a:srgbClr val="FFFFFF"/>
              </a:buClr>
              <a:buSzPct val="90000"/>
              <a:buFont typeface="Wingdings" pitchFamily="2" charset="2"/>
              <a:buNone/>
            </a:pPr>
            <a:r>
              <a:rPr lang="ru-RU" sz="2800" dirty="0">
                <a:solidFill>
                  <a:srgbClr val="922E54"/>
                </a:solidFill>
                <a:latin typeface="Calibri" pitchFamily="34" charset="0"/>
                <a:cs typeface="Tahoma" pitchFamily="34" charset="0"/>
              </a:rPr>
              <a:t>В этом уроке мы выучим </a:t>
            </a:r>
            <a:r>
              <a:rPr lang="ru-RU" sz="2800" dirty="0" smtClean="0">
                <a:solidFill>
                  <a:srgbClr val="922E54"/>
                </a:solidFill>
                <a:latin typeface="Calibri" pitchFamily="34" charset="0"/>
                <a:cs typeface="Tahoma" pitchFamily="34" charset="0"/>
              </a:rPr>
              <a:t>10 </a:t>
            </a:r>
            <a:r>
              <a:rPr lang="ru-RU" sz="2800" dirty="0">
                <a:solidFill>
                  <a:srgbClr val="922E54"/>
                </a:solidFill>
                <a:latin typeface="Calibri" pitchFamily="34" charset="0"/>
                <a:cs typeface="Tahoma" pitchFamily="34" charset="0"/>
              </a:rPr>
              <a:t>новых слов, которые встречаются в Коране почти </a:t>
            </a:r>
            <a:r>
              <a:rPr lang="ru-RU" sz="2800" dirty="0" smtClean="0">
                <a:solidFill>
                  <a:srgbClr val="922E54"/>
                </a:solidFill>
                <a:cs typeface="Tahoma" pitchFamily="34" charset="0"/>
              </a:rPr>
              <a:t>6002 </a:t>
            </a:r>
            <a:r>
              <a:rPr lang="ru-RU" sz="2800" dirty="0" smtClean="0">
                <a:solidFill>
                  <a:srgbClr val="922E54"/>
                </a:solidFill>
                <a:latin typeface="Calibri" pitchFamily="34" charset="0"/>
                <a:cs typeface="Tahoma" pitchFamily="34" charset="0"/>
              </a:rPr>
              <a:t>раз</a:t>
            </a:r>
            <a:endParaRPr lang="ur-PK" sz="2800" dirty="0">
              <a:solidFill>
                <a:schemeClr val="accent4">
                  <a:lumMod val="10000"/>
                </a:schemeClr>
              </a:solidFill>
              <a:latin typeface="Calibri" pitchFamily="34" charset="0"/>
              <a:cs typeface="Tahoma" pitchFamily="34" charset="0"/>
            </a:endParaRPr>
          </a:p>
        </p:txBody>
      </p:sp>
    </p:spTree>
  </p:cSld>
  <p:clrMapOvr>
    <a:overrideClrMapping bg1="dk2" tx1="lt1" bg2="dk1" tx2="lt2" accent1="accent1" accent2="accent2" accent3="accent3" accent4="accent4" accent5="accent5" accent6="accent6" hlink="hlink" folHlink="folHlink"/>
  </p:clrMapOvr>
  <p:transition advTm="13572"/>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subTitle" sz="quarter" idx="1"/>
          </p:nvPr>
        </p:nvSpPr>
        <p:spPr>
          <a:xfrm>
            <a:off x="304800" y="1752600"/>
            <a:ext cx="8458200" cy="3276600"/>
          </a:xfrm>
          <a:noFill/>
        </p:spPr>
        <p:txBody>
          <a:bodyPr/>
          <a:lstStyle/>
          <a:p>
            <a:pPr algn="r">
              <a:buFont typeface="Wingdings" pitchFamily="2" charset="2"/>
              <a:buNone/>
            </a:pPr>
            <a:r>
              <a:rPr lang="ar-SA" sz="8800" dirty="0" smtClean="0">
                <a:cs typeface="Majidi" pitchFamily="2" charset="-78"/>
              </a:rPr>
              <a:t>لَ </a:t>
            </a:r>
            <a:r>
              <a:rPr lang="ur-PK" sz="8800" dirty="0" smtClean="0">
                <a:cs typeface="Majidi" pitchFamily="2" charset="-78"/>
              </a:rPr>
              <a:t>  </a:t>
            </a:r>
            <a:r>
              <a:rPr lang="ar-SA" sz="8800" dirty="0" smtClean="0">
                <a:cs typeface="Majidi" pitchFamily="2" charset="-78"/>
              </a:rPr>
              <a:t>: </a:t>
            </a:r>
            <a:r>
              <a:rPr lang="ar-SA" sz="8000" dirty="0" smtClean="0">
                <a:cs typeface="Majidi" pitchFamily="2" charset="-78"/>
              </a:rPr>
              <a:t>وَلَقَدْ يَسَّرْنَا الْقُرْآن</a:t>
            </a:r>
          </a:p>
          <a:p>
            <a:pPr algn="r">
              <a:buFont typeface="Wingdings" pitchFamily="2" charset="2"/>
              <a:buNone/>
            </a:pPr>
            <a:r>
              <a:rPr lang="ar-SA" sz="8800" dirty="0" smtClean="0">
                <a:cs typeface="Majidi" pitchFamily="2" charset="-78"/>
              </a:rPr>
              <a:t>: </a:t>
            </a:r>
            <a:r>
              <a:rPr lang="ar-SA" sz="8000" dirty="0" smtClean="0">
                <a:latin typeface="Nafees Web Naskh" pitchFamily="2" charset="-78"/>
                <a:cs typeface="Majidi" pitchFamily="2" charset="-78"/>
              </a:rPr>
              <a:t>لِيدَّبَّرُو</a:t>
            </a:r>
            <a:r>
              <a:rPr lang="ur-PK" sz="8000" dirty="0" smtClean="0">
                <a:latin typeface="Nafees Web Naskh" pitchFamily="2" charset="-78"/>
                <a:cs typeface="Majidi" pitchFamily="2" charset="-78"/>
              </a:rPr>
              <a:t>ْ</a:t>
            </a:r>
            <a:r>
              <a:rPr lang="ar-SA" sz="8000" dirty="0" smtClean="0">
                <a:latin typeface="Nafees Web Naskh" pitchFamily="2" charset="-78"/>
                <a:cs typeface="Majidi" pitchFamily="2" charset="-78"/>
              </a:rPr>
              <a:t>ا آي</a:t>
            </a:r>
            <a:r>
              <a:rPr lang="ur-PK" sz="8000" dirty="0" smtClean="0">
                <a:latin typeface="Nafees Web Naskh" pitchFamily="2" charset="-78"/>
                <a:cs typeface="Majidi" pitchFamily="2" charset="-78"/>
              </a:rPr>
              <a:t>ٰ</a:t>
            </a:r>
            <a:r>
              <a:rPr lang="ar-SA" sz="8000" dirty="0" smtClean="0">
                <a:latin typeface="Nafees Web Naskh" pitchFamily="2" charset="-78"/>
                <a:cs typeface="Majidi" pitchFamily="2" charset="-78"/>
              </a:rPr>
              <a:t>تِه</a:t>
            </a:r>
            <a:r>
              <a:rPr lang="ur-PK" sz="8000" dirty="0" smtClean="0">
                <a:latin typeface="Nafees Web Naskh" pitchFamily="2" charset="-78"/>
                <a:cs typeface="Majidi" pitchFamily="2" charset="-78"/>
              </a:rPr>
              <a:t>ٖ</a:t>
            </a:r>
            <a:r>
              <a:rPr lang="ar-SA" sz="8000" dirty="0" smtClean="0">
                <a:latin typeface="Nafees Web Naskh" pitchFamily="2" charset="-78"/>
                <a:cs typeface="Majidi" pitchFamily="2" charset="-78"/>
              </a:rPr>
              <a:t> وَلِيَتَذَكَّرَ</a:t>
            </a:r>
            <a:r>
              <a:rPr lang="en-US" sz="8800" dirty="0" smtClean="0">
                <a:latin typeface="Nafees Web Naskh" pitchFamily="2" charset="-78"/>
                <a:cs typeface="Majidi" pitchFamily="2" charset="-78"/>
              </a:rPr>
              <a:t>	 </a:t>
            </a:r>
            <a:r>
              <a:rPr lang="ar-SA" sz="8800" dirty="0" smtClean="0">
                <a:cs typeface="Majidi" pitchFamily="2" charset="-78"/>
              </a:rPr>
              <a:t>لِ</a:t>
            </a:r>
            <a:endParaRPr lang="en-US" sz="8800" dirty="0" smtClean="0">
              <a:cs typeface="Majidi" pitchFamily="2" charset="-78"/>
            </a:endParaRPr>
          </a:p>
        </p:txBody>
      </p:sp>
      <p:sp>
        <p:nvSpPr>
          <p:cNvPr id="14339" name="AutoShape 3"/>
          <p:cNvSpPr>
            <a:spLocks noChangeArrowheads="1"/>
          </p:cNvSpPr>
          <p:nvPr/>
        </p:nvSpPr>
        <p:spPr bwMode="auto">
          <a:xfrm>
            <a:off x="3962400" y="-58738"/>
            <a:ext cx="3352800" cy="1354138"/>
          </a:xfrm>
          <a:prstGeom prst="wedgeEllipseCallout">
            <a:avLst>
              <a:gd name="adj1" fmla="val 18766"/>
              <a:gd name="adj2" fmla="val 90351"/>
            </a:avLst>
          </a:prstGeom>
          <a:solidFill>
            <a:srgbClr val="922E54"/>
          </a:solidFill>
          <a:ln>
            <a:headEnd/>
            <a:tailEnd/>
          </a:ln>
        </p:spPr>
        <p:style>
          <a:lnRef idx="0">
            <a:schemeClr val="dk1"/>
          </a:lnRef>
          <a:fillRef idx="3">
            <a:schemeClr val="dk1"/>
          </a:fillRef>
          <a:effectRef idx="3">
            <a:schemeClr val="dk1"/>
          </a:effectRef>
          <a:fontRef idx="minor">
            <a:schemeClr val="lt1"/>
          </a:fontRef>
        </p:style>
        <p:txBody>
          <a:bodyPr lIns="0" rIns="0"/>
          <a:lstStyle/>
          <a:p>
            <a:pPr algn="ctr">
              <a:lnSpc>
                <a:spcPct val="90000"/>
              </a:lnSpc>
              <a:spcBef>
                <a:spcPct val="50000"/>
              </a:spcBef>
            </a:pPr>
            <a:r>
              <a:rPr lang="ru-RU" sz="5400" dirty="0">
                <a:solidFill>
                  <a:schemeClr val="tx1"/>
                </a:solidFill>
                <a:latin typeface="Calibri" pitchFamily="34" charset="0"/>
                <a:cs typeface="Arial" pitchFamily="34" charset="0"/>
              </a:rPr>
              <a:t>уже</a:t>
            </a:r>
            <a:endParaRPr lang="ar-SA" sz="5400" dirty="0">
              <a:solidFill>
                <a:schemeClr val="tx1"/>
              </a:solidFill>
              <a:latin typeface="Calibri" pitchFamily="34" charset="0"/>
              <a:cs typeface="Arial" pitchFamily="34" charset="0"/>
            </a:endParaRPr>
          </a:p>
        </p:txBody>
      </p:sp>
      <p:sp>
        <p:nvSpPr>
          <p:cNvPr id="14340" name="AutoShape 4"/>
          <p:cNvSpPr>
            <a:spLocks noChangeArrowheads="1"/>
          </p:cNvSpPr>
          <p:nvPr/>
        </p:nvSpPr>
        <p:spPr bwMode="auto">
          <a:xfrm>
            <a:off x="3657600" y="5562600"/>
            <a:ext cx="3429000" cy="1219200"/>
          </a:xfrm>
          <a:prstGeom prst="wedgeEllipseCallout">
            <a:avLst>
              <a:gd name="adj1" fmla="val 55898"/>
              <a:gd name="adj2" fmla="val -137542"/>
            </a:avLst>
          </a:prstGeom>
          <a:solidFill>
            <a:srgbClr val="922E54"/>
          </a:solidFill>
          <a:ln>
            <a:headEnd/>
            <a:tailEnd/>
          </a:ln>
        </p:spPr>
        <p:style>
          <a:lnRef idx="0">
            <a:schemeClr val="dk1"/>
          </a:lnRef>
          <a:fillRef idx="3">
            <a:schemeClr val="dk1"/>
          </a:fillRef>
          <a:effectRef idx="3">
            <a:schemeClr val="dk1"/>
          </a:effectRef>
          <a:fontRef idx="minor">
            <a:schemeClr val="lt1"/>
          </a:fontRef>
        </p:style>
        <p:txBody>
          <a:bodyPr/>
          <a:lstStyle/>
          <a:p>
            <a:pPr algn="ctr" rtl="1">
              <a:lnSpc>
                <a:spcPct val="115000"/>
              </a:lnSpc>
              <a:spcBef>
                <a:spcPct val="50000"/>
              </a:spcBef>
            </a:pPr>
            <a:r>
              <a:rPr lang="en-US" dirty="0">
                <a:solidFill>
                  <a:srgbClr val="66FF33"/>
                </a:solidFill>
                <a:latin typeface="Calibri" pitchFamily="34" charset="0"/>
                <a:cs typeface="Arial" pitchFamily="34" charset="0"/>
              </a:rPr>
              <a:t>So that </a:t>
            </a:r>
            <a:endParaRPr lang="ar-SA" dirty="0">
              <a:solidFill>
                <a:srgbClr val="66FF33"/>
              </a:solidFill>
              <a:latin typeface="Calibri" pitchFamily="34" charset="0"/>
              <a:cs typeface="Arial" pitchFamily="34" charset="0"/>
            </a:endParaRPr>
          </a:p>
        </p:txBody>
      </p:sp>
      <p:sp>
        <p:nvSpPr>
          <p:cNvPr id="14341" name="AutoShape 5"/>
          <p:cNvSpPr>
            <a:spLocks noChangeArrowheads="1"/>
          </p:cNvSpPr>
          <p:nvPr/>
        </p:nvSpPr>
        <p:spPr bwMode="auto">
          <a:xfrm>
            <a:off x="2971800" y="5562600"/>
            <a:ext cx="4876800" cy="1295400"/>
          </a:xfrm>
          <a:prstGeom prst="wedgeEllipseCallout">
            <a:avLst>
              <a:gd name="adj1" fmla="val -39475"/>
              <a:gd name="adj2" fmla="val -130958"/>
            </a:avLst>
          </a:prstGeom>
          <a:solidFill>
            <a:srgbClr val="922E54"/>
          </a:solidFill>
          <a:ln>
            <a:headEnd/>
            <a:tailEnd/>
          </a:ln>
        </p:spPr>
        <p:style>
          <a:lnRef idx="0">
            <a:schemeClr val="dk1"/>
          </a:lnRef>
          <a:fillRef idx="3">
            <a:schemeClr val="dk1"/>
          </a:fillRef>
          <a:effectRef idx="3">
            <a:schemeClr val="dk1"/>
          </a:effectRef>
          <a:fontRef idx="minor">
            <a:schemeClr val="lt1"/>
          </a:fontRef>
        </p:style>
        <p:txBody>
          <a:bodyPr/>
          <a:lstStyle/>
          <a:p>
            <a:pPr rtl="1">
              <a:lnSpc>
                <a:spcPct val="115000"/>
              </a:lnSpc>
              <a:spcBef>
                <a:spcPct val="50000"/>
              </a:spcBef>
            </a:pPr>
            <a:r>
              <a:rPr lang="ru-RU" sz="4400" dirty="0" smtClean="0">
                <a:solidFill>
                  <a:schemeClr val="tx1"/>
                </a:solidFill>
                <a:latin typeface="Calibri" pitchFamily="34" charset="0"/>
                <a:cs typeface="Arial" pitchFamily="34" charset="0"/>
              </a:rPr>
              <a:t>для </a:t>
            </a:r>
            <a:r>
              <a:rPr lang="ru-RU" sz="2000" dirty="0" smtClean="0">
                <a:solidFill>
                  <a:schemeClr val="tx1"/>
                </a:solidFill>
                <a:latin typeface="Calibri" pitchFamily="34" charset="0"/>
                <a:cs typeface="Arial" pitchFamily="34" charset="0"/>
              </a:rPr>
              <a:t>(для того, чтобы)</a:t>
            </a:r>
            <a:endParaRPr lang="ar-SA" sz="2000" dirty="0">
              <a:solidFill>
                <a:schemeClr val="tx1"/>
              </a:solidFill>
              <a:latin typeface="Calibri" pitchFamily="34" charset="0"/>
              <a:cs typeface="Arial" pitchFamily="34" charset="0"/>
            </a:endParaRPr>
          </a:p>
        </p:txBody>
      </p:sp>
    </p:spTree>
  </p:cSld>
  <p:clrMapOvr>
    <a:overrideClrMapping bg1="dk2" tx1="lt1" bg2="dk1" tx2="lt2" accent1="accent1" accent2="accent2" accent3="accent3" accent4="accent4" accent5="accent5" accent6="accent6" hlink="hlink" folHlink="folHlink"/>
  </p:clrMapOvr>
  <p:transition advTm="10858"/>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7" name="Text Box 19"/>
          <p:cNvSpPr txBox="1">
            <a:spLocks noChangeArrowheads="1"/>
          </p:cNvSpPr>
          <p:nvPr/>
        </p:nvSpPr>
        <p:spPr bwMode="auto">
          <a:xfrm>
            <a:off x="4953000" y="2362200"/>
            <a:ext cx="1447800" cy="519113"/>
          </a:xfrm>
          <a:prstGeom prst="rect">
            <a:avLst/>
          </a:prstGeom>
          <a:noFill/>
          <a:ln w="9525">
            <a:noFill/>
            <a:miter lim="800000"/>
            <a:headEnd/>
            <a:tailEnd/>
          </a:ln>
        </p:spPr>
        <p:txBody>
          <a:bodyPr>
            <a:spAutoFit/>
          </a:bodyPr>
          <a:lstStyle/>
          <a:p>
            <a:pPr algn="ctr" rtl="1">
              <a:spcBef>
                <a:spcPct val="50000"/>
              </a:spcBef>
            </a:pPr>
            <a:r>
              <a:rPr lang="ar-SA" sz="2800" b="0" dirty="0">
                <a:latin typeface="Calibri" pitchFamily="34" charset="0"/>
                <a:cs typeface="Arial" pitchFamily="34" charset="0"/>
              </a:rPr>
              <a:t>ي س ر</a:t>
            </a:r>
            <a:endParaRPr lang="en-US" sz="2800" b="0" dirty="0">
              <a:latin typeface="Calibri" pitchFamily="34" charset="0"/>
              <a:cs typeface="Arial" pitchFamily="34" charset="0"/>
            </a:endParaRPr>
          </a:p>
        </p:txBody>
      </p:sp>
      <p:sp>
        <p:nvSpPr>
          <p:cNvPr id="17429" name="Text Box 21"/>
          <p:cNvSpPr txBox="1">
            <a:spLocks noChangeArrowheads="1"/>
          </p:cNvSpPr>
          <p:nvPr/>
        </p:nvSpPr>
        <p:spPr bwMode="auto">
          <a:xfrm>
            <a:off x="914400" y="3083510"/>
            <a:ext cx="3886200" cy="923330"/>
          </a:xfrm>
          <a:prstGeom prst="rect">
            <a:avLst/>
          </a:prstGeom>
          <a:noFill/>
          <a:ln w="9525">
            <a:noFill/>
            <a:miter lim="800000"/>
            <a:headEnd/>
            <a:tailEnd/>
          </a:ln>
        </p:spPr>
        <p:txBody>
          <a:bodyPr wrap="square">
            <a:spAutoFit/>
          </a:bodyPr>
          <a:lstStyle/>
          <a:p>
            <a:pPr>
              <a:spcBef>
                <a:spcPct val="50000"/>
              </a:spcBef>
            </a:pPr>
            <a:r>
              <a:rPr lang="ru-RU" sz="5400" dirty="0" smtClean="0">
                <a:solidFill>
                  <a:schemeClr val="accent4">
                    <a:lumMod val="10000"/>
                  </a:schemeClr>
                </a:solidFill>
                <a:latin typeface="Calibri" pitchFamily="34" charset="0"/>
                <a:cs typeface="Arial" pitchFamily="34" charset="0"/>
              </a:rPr>
              <a:t>легкий</a:t>
            </a:r>
            <a:endParaRPr lang="en-US" sz="5400" dirty="0">
              <a:solidFill>
                <a:schemeClr val="accent4">
                  <a:lumMod val="10000"/>
                </a:schemeClr>
              </a:solidFill>
              <a:latin typeface="Calibri" pitchFamily="34" charset="0"/>
              <a:cs typeface="Arial" pitchFamily="34" charset="0"/>
            </a:endParaRPr>
          </a:p>
        </p:txBody>
      </p:sp>
      <p:sp>
        <p:nvSpPr>
          <p:cNvPr id="17430" name="Rectangle 22"/>
          <p:cNvSpPr>
            <a:spLocks noChangeArrowheads="1"/>
          </p:cNvSpPr>
          <p:nvPr/>
        </p:nvSpPr>
        <p:spPr bwMode="auto">
          <a:xfrm>
            <a:off x="2362200" y="2743200"/>
            <a:ext cx="5562600" cy="3082925"/>
          </a:xfrm>
          <a:prstGeom prst="rect">
            <a:avLst/>
          </a:prstGeom>
          <a:noFill/>
          <a:ln w="9525">
            <a:noFill/>
            <a:miter lim="800000"/>
            <a:headEnd/>
            <a:tailEnd/>
          </a:ln>
        </p:spPr>
        <p:txBody>
          <a:bodyPr/>
          <a:lstStyle/>
          <a:p>
            <a:pPr marL="577850" indent="-577850" algn="r" rtl="1" eaLnBrk="0" hangingPunct="0">
              <a:lnSpc>
                <a:spcPct val="80000"/>
              </a:lnSpc>
              <a:spcBef>
                <a:spcPts val="2400"/>
              </a:spcBef>
            </a:pPr>
            <a:r>
              <a:rPr lang="ar-SA" sz="10800" dirty="0" smtClean="0">
                <a:solidFill>
                  <a:srgbClr val="922E54"/>
                </a:solidFill>
                <a:latin typeface="Calibri" pitchFamily="34" charset="0"/>
                <a:cs typeface="Majidi" pitchFamily="2" charset="-78"/>
              </a:rPr>
              <a:t>يُسْر</a:t>
            </a:r>
            <a:endParaRPr lang="ar-SA" sz="10800" dirty="0">
              <a:solidFill>
                <a:srgbClr val="922E54"/>
              </a:solidFill>
              <a:latin typeface="Calibri" pitchFamily="34" charset="0"/>
              <a:cs typeface="Majidi" pitchFamily="2" charset="-78"/>
            </a:endParaRPr>
          </a:p>
        </p:txBody>
      </p:sp>
      <p:pic>
        <p:nvPicPr>
          <p:cNvPr id="11" name="Picture 6"/>
          <p:cNvPicPr>
            <a:picLocks noChangeAspect="1"/>
          </p:cNvPicPr>
          <p:nvPr/>
        </p:nvPicPr>
        <p:blipFill>
          <a:blip r:embed="rId4" cstate="print"/>
          <a:srcRect/>
          <a:stretch>
            <a:fillRect/>
          </a:stretch>
        </p:blipFill>
        <p:spPr bwMode="auto">
          <a:xfrm>
            <a:off x="228600" y="227013"/>
            <a:ext cx="8686800" cy="2211387"/>
          </a:xfrm>
          <a:prstGeom prst="rect">
            <a:avLst/>
          </a:prstGeom>
          <a:noFill/>
          <a:ln w="9525">
            <a:noFill/>
            <a:miter lim="800000"/>
            <a:headEnd/>
            <a:tailEnd/>
          </a:ln>
        </p:spPr>
      </p:pic>
      <p:graphicFrame>
        <p:nvGraphicFramePr>
          <p:cNvPr id="12" name="Group 22"/>
          <p:cNvGraphicFramePr>
            <a:graphicFrameLocks/>
          </p:cNvGraphicFramePr>
          <p:nvPr/>
        </p:nvGraphicFramePr>
        <p:xfrm>
          <a:off x="457199" y="457200"/>
          <a:ext cx="8229601" cy="1752600"/>
        </p:xfrm>
        <a:graphic>
          <a:graphicData uri="http://schemas.openxmlformats.org/drawingml/2006/table">
            <a:tbl>
              <a:tblPr rtl="1"/>
              <a:tblGrid>
                <a:gridCol w="1796528"/>
                <a:gridCol w="2349648"/>
                <a:gridCol w="1797424"/>
                <a:gridCol w="2286001"/>
              </a:tblGrid>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وَلَقَدْ</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يَسَّرْنَا </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C1EDFB"/>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الْقُرْاٰنَ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لِلذِّكْرِ</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FFFFFF"/>
                    </a:solidFill>
                  </a:tcPr>
                </a:tc>
              </a:tr>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kern="1200" dirty="0" smtClean="0">
                          <a:solidFill>
                            <a:schemeClr val="tx1">
                              <a:lumMod val="50000"/>
                            </a:schemeClr>
                          </a:solidFill>
                          <a:latin typeface="Calibri" pitchFamily="34" charset="0"/>
                          <a:ea typeface="+mn-ea"/>
                          <a:cs typeface="Alvi Nastaleeq" pitchFamily="2" charset="-78"/>
                        </a:rPr>
                        <a:t>И</a:t>
                      </a:r>
                      <a:r>
                        <a:rPr lang="ru-RU" sz="2000" b="1" kern="1200" baseline="0" dirty="0" smtClean="0">
                          <a:solidFill>
                            <a:schemeClr val="tx1">
                              <a:lumMod val="50000"/>
                            </a:schemeClr>
                          </a:solidFill>
                          <a:latin typeface="Calibri" pitchFamily="34" charset="0"/>
                          <a:ea typeface="+mn-ea"/>
                          <a:cs typeface="Alvi Nastaleeq" pitchFamily="2" charset="-78"/>
                        </a:rPr>
                        <a:t> действительно</a:t>
                      </a:r>
                      <a:endParaRPr lang="en-US" sz="20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Мы облегчили</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Коран</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для понимания и запоминания</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cxnSp>
        <p:nvCxnSpPr>
          <p:cNvPr id="14" name="Straight Arrow Connector 13"/>
          <p:cNvCxnSpPr/>
          <p:nvPr/>
        </p:nvCxnSpPr>
        <p:spPr bwMode="auto">
          <a:xfrm flipH="1">
            <a:off x="4191000" y="3581400"/>
            <a:ext cx="1752600" cy="0"/>
          </a:xfrm>
          <a:prstGeom prst="straightConnector1">
            <a:avLst/>
          </a:prstGeom>
          <a:ln>
            <a:solidFill>
              <a:srgbClr val="922E54"/>
            </a:solidFill>
            <a:headEnd type="none" w="med" len="med"/>
            <a:tailEnd type="arrow"/>
          </a:ln>
          <a:effectLst/>
        </p:spPr>
        <p:style>
          <a:lnRef idx="3">
            <a:schemeClr val="accent1"/>
          </a:lnRef>
          <a:fillRef idx="0">
            <a:schemeClr val="accent1"/>
          </a:fillRef>
          <a:effectRef idx="2">
            <a:schemeClr val="accent1"/>
          </a:effectRef>
          <a:fontRef idx="minor">
            <a:schemeClr val="tx1"/>
          </a:fontRef>
        </p:style>
      </p:cxnSp>
    </p:spTree>
  </p:cSld>
  <p:clrMapOvr>
    <a:overrideClrMapping bg1="dk2" tx1="lt1" bg2="dk1" tx2="lt2" accent1="accent1" accent2="accent2" accent3="accent3" accent4="accent4" accent5="accent5" accent6="accent6" hlink="hlink" folHlink="folHlink"/>
  </p:clrMapOvr>
  <p:transition advTm="7504"/>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7" name="Text Box 19"/>
          <p:cNvSpPr txBox="1">
            <a:spLocks noChangeArrowheads="1"/>
          </p:cNvSpPr>
          <p:nvPr/>
        </p:nvSpPr>
        <p:spPr bwMode="auto">
          <a:xfrm>
            <a:off x="4953000" y="2362200"/>
            <a:ext cx="1447800" cy="519113"/>
          </a:xfrm>
          <a:prstGeom prst="rect">
            <a:avLst/>
          </a:prstGeom>
          <a:noFill/>
          <a:ln w="9525">
            <a:noFill/>
            <a:miter lim="800000"/>
            <a:headEnd/>
            <a:tailEnd/>
          </a:ln>
        </p:spPr>
        <p:txBody>
          <a:bodyPr>
            <a:spAutoFit/>
          </a:bodyPr>
          <a:lstStyle/>
          <a:p>
            <a:pPr algn="ctr" rtl="1">
              <a:spcBef>
                <a:spcPct val="50000"/>
              </a:spcBef>
            </a:pPr>
            <a:r>
              <a:rPr lang="ar-SA" sz="2800" b="0" dirty="0">
                <a:latin typeface="Calibri" pitchFamily="34" charset="0"/>
                <a:cs typeface="Arial" pitchFamily="34" charset="0"/>
              </a:rPr>
              <a:t>ي س ر</a:t>
            </a:r>
            <a:endParaRPr lang="en-US" sz="2800" b="0" dirty="0">
              <a:latin typeface="Calibri" pitchFamily="34" charset="0"/>
              <a:cs typeface="Arial" pitchFamily="34" charset="0"/>
            </a:endParaRPr>
          </a:p>
        </p:txBody>
      </p:sp>
      <p:sp>
        <p:nvSpPr>
          <p:cNvPr id="17429" name="Text Box 21"/>
          <p:cNvSpPr txBox="1">
            <a:spLocks noChangeArrowheads="1"/>
          </p:cNvSpPr>
          <p:nvPr/>
        </p:nvSpPr>
        <p:spPr bwMode="auto">
          <a:xfrm>
            <a:off x="914400" y="3200400"/>
            <a:ext cx="3886200" cy="2169825"/>
          </a:xfrm>
          <a:prstGeom prst="rect">
            <a:avLst/>
          </a:prstGeom>
          <a:noFill/>
          <a:ln w="9525">
            <a:noFill/>
            <a:miter lim="800000"/>
            <a:headEnd/>
            <a:tailEnd/>
          </a:ln>
        </p:spPr>
        <p:txBody>
          <a:bodyPr wrap="square">
            <a:spAutoFit/>
          </a:bodyPr>
          <a:lstStyle/>
          <a:p>
            <a:pPr>
              <a:spcBef>
                <a:spcPct val="50000"/>
              </a:spcBef>
            </a:pPr>
            <a:r>
              <a:rPr lang="ru-RU" sz="5400" dirty="0" smtClean="0">
                <a:solidFill>
                  <a:schemeClr val="accent4">
                    <a:lumMod val="10000"/>
                  </a:schemeClr>
                </a:solidFill>
                <a:latin typeface="Calibri" pitchFamily="34" charset="0"/>
                <a:cs typeface="Arial" pitchFamily="34" charset="0"/>
              </a:rPr>
              <a:t>легкий</a:t>
            </a:r>
            <a:endParaRPr lang="en-US" sz="5400" dirty="0">
              <a:solidFill>
                <a:schemeClr val="accent4">
                  <a:lumMod val="10000"/>
                </a:schemeClr>
              </a:solidFill>
              <a:latin typeface="Calibri" pitchFamily="34" charset="0"/>
              <a:cs typeface="Arial" pitchFamily="34" charset="0"/>
            </a:endParaRPr>
          </a:p>
          <a:p>
            <a:pPr>
              <a:spcBef>
                <a:spcPct val="50000"/>
              </a:spcBef>
            </a:pPr>
            <a:r>
              <a:rPr lang="ru-RU" sz="5400" dirty="0" smtClean="0">
                <a:solidFill>
                  <a:schemeClr val="accent4">
                    <a:lumMod val="10000"/>
                  </a:schemeClr>
                </a:solidFill>
                <a:latin typeface="Calibri" pitchFamily="34" charset="0"/>
                <a:cs typeface="Arial" pitchFamily="34" charset="0"/>
              </a:rPr>
              <a:t>тяжелый</a:t>
            </a:r>
            <a:endParaRPr lang="en-US" sz="5400" dirty="0">
              <a:solidFill>
                <a:schemeClr val="accent4">
                  <a:lumMod val="10000"/>
                </a:schemeClr>
              </a:solidFill>
              <a:latin typeface="Calibri" pitchFamily="34" charset="0"/>
              <a:cs typeface="Arial" pitchFamily="34" charset="0"/>
            </a:endParaRPr>
          </a:p>
        </p:txBody>
      </p:sp>
      <p:sp>
        <p:nvSpPr>
          <p:cNvPr id="17430" name="Rectangle 22"/>
          <p:cNvSpPr>
            <a:spLocks noChangeArrowheads="1"/>
          </p:cNvSpPr>
          <p:nvPr/>
        </p:nvSpPr>
        <p:spPr bwMode="auto">
          <a:xfrm>
            <a:off x="2362200" y="2743200"/>
            <a:ext cx="5562600" cy="3082925"/>
          </a:xfrm>
          <a:prstGeom prst="rect">
            <a:avLst/>
          </a:prstGeom>
          <a:noFill/>
          <a:ln w="9525">
            <a:noFill/>
            <a:miter lim="800000"/>
            <a:headEnd/>
            <a:tailEnd/>
          </a:ln>
        </p:spPr>
        <p:txBody>
          <a:bodyPr/>
          <a:lstStyle/>
          <a:p>
            <a:pPr marL="577850" indent="-577850" algn="r" rtl="1" eaLnBrk="0" hangingPunct="0">
              <a:lnSpc>
                <a:spcPct val="80000"/>
              </a:lnSpc>
              <a:spcBef>
                <a:spcPts val="2400"/>
              </a:spcBef>
            </a:pPr>
            <a:r>
              <a:rPr lang="ar-SA" sz="10800" dirty="0">
                <a:solidFill>
                  <a:srgbClr val="922E54"/>
                </a:solidFill>
                <a:latin typeface="Calibri" pitchFamily="34" charset="0"/>
                <a:cs typeface="Majidi" pitchFamily="2" charset="-78"/>
              </a:rPr>
              <a:t>يُسْر</a:t>
            </a:r>
          </a:p>
          <a:p>
            <a:pPr marL="577850" indent="-577850" algn="r" rtl="1" eaLnBrk="0" hangingPunct="0">
              <a:lnSpc>
                <a:spcPct val="80000"/>
              </a:lnSpc>
              <a:spcBef>
                <a:spcPts val="2400"/>
              </a:spcBef>
            </a:pPr>
            <a:r>
              <a:rPr lang="ar-SA" sz="10800" dirty="0">
                <a:solidFill>
                  <a:srgbClr val="922E54"/>
                </a:solidFill>
                <a:latin typeface="Calibri" pitchFamily="34" charset="0"/>
                <a:cs typeface="Majidi" pitchFamily="2" charset="-78"/>
              </a:rPr>
              <a:t>عُسْر</a:t>
            </a:r>
            <a:endParaRPr lang="en-US" sz="10800" dirty="0">
              <a:solidFill>
                <a:srgbClr val="922E54"/>
              </a:solidFill>
              <a:latin typeface="Calibri" pitchFamily="34" charset="0"/>
              <a:cs typeface="Majidi" pitchFamily="2" charset="-78"/>
            </a:endParaRPr>
          </a:p>
        </p:txBody>
      </p:sp>
      <p:pic>
        <p:nvPicPr>
          <p:cNvPr id="11" name="Picture 6"/>
          <p:cNvPicPr>
            <a:picLocks noChangeAspect="1"/>
          </p:cNvPicPr>
          <p:nvPr/>
        </p:nvPicPr>
        <p:blipFill>
          <a:blip r:embed="rId4" cstate="print"/>
          <a:srcRect/>
          <a:stretch>
            <a:fillRect/>
          </a:stretch>
        </p:blipFill>
        <p:spPr bwMode="auto">
          <a:xfrm>
            <a:off x="228600" y="227013"/>
            <a:ext cx="8686800" cy="2211387"/>
          </a:xfrm>
          <a:prstGeom prst="rect">
            <a:avLst/>
          </a:prstGeom>
          <a:noFill/>
          <a:ln w="9525">
            <a:noFill/>
            <a:miter lim="800000"/>
            <a:headEnd/>
            <a:tailEnd/>
          </a:ln>
        </p:spPr>
      </p:pic>
      <p:graphicFrame>
        <p:nvGraphicFramePr>
          <p:cNvPr id="12" name="Group 22"/>
          <p:cNvGraphicFramePr>
            <a:graphicFrameLocks/>
          </p:cNvGraphicFramePr>
          <p:nvPr/>
        </p:nvGraphicFramePr>
        <p:xfrm>
          <a:off x="457199" y="457200"/>
          <a:ext cx="8229601" cy="1752600"/>
        </p:xfrm>
        <a:graphic>
          <a:graphicData uri="http://schemas.openxmlformats.org/drawingml/2006/table">
            <a:tbl>
              <a:tblPr rtl="1"/>
              <a:tblGrid>
                <a:gridCol w="1796528"/>
                <a:gridCol w="2349648"/>
                <a:gridCol w="1797424"/>
                <a:gridCol w="2286001"/>
              </a:tblGrid>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وَلَقَدْ</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يَسَّرْنَا </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C1EDFB"/>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الْقُرْاٰنَ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لِلذِّكْرِ</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FFFFFF"/>
                    </a:solidFill>
                  </a:tcPr>
                </a:tc>
              </a:tr>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kern="1200" dirty="0" smtClean="0">
                          <a:solidFill>
                            <a:schemeClr val="tx1">
                              <a:lumMod val="50000"/>
                            </a:schemeClr>
                          </a:solidFill>
                          <a:latin typeface="Calibri" pitchFamily="34" charset="0"/>
                          <a:ea typeface="+mn-ea"/>
                          <a:cs typeface="Alvi Nastaleeq" pitchFamily="2" charset="-78"/>
                        </a:rPr>
                        <a:t>И</a:t>
                      </a:r>
                      <a:r>
                        <a:rPr lang="ru-RU" sz="2000" b="1" kern="1200" baseline="0" dirty="0" smtClean="0">
                          <a:solidFill>
                            <a:schemeClr val="tx1">
                              <a:lumMod val="50000"/>
                            </a:schemeClr>
                          </a:solidFill>
                          <a:latin typeface="Calibri" pitchFamily="34" charset="0"/>
                          <a:ea typeface="+mn-ea"/>
                          <a:cs typeface="Alvi Nastaleeq" pitchFamily="2" charset="-78"/>
                        </a:rPr>
                        <a:t> действительно</a:t>
                      </a:r>
                      <a:endParaRPr lang="en-US" sz="20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Мы облегчили</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Коран</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для понимания и запоминания</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cxnSp>
        <p:nvCxnSpPr>
          <p:cNvPr id="14" name="Straight Arrow Connector 13"/>
          <p:cNvCxnSpPr/>
          <p:nvPr/>
        </p:nvCxnSpPr>
        <p:spPr bwMode="auto">
          <a:xfrm flipH="1">
            <a:off x="4191000" y="3581400"/>
            <a:ext cx="1752600" cy="0"/>
          </a:xfrm>
          <a:prstGeom prst="straightConnector1">
            <a:avLst/>
          </a:prstGeom>
          <a:ln>
            <a:solidFill>
              <a:srgbClr val="922E54"/>
            </a:solidFill>
            <a:headEnd type="none" w="med" len="med"/>
            <a:tailEnd type="arrow"/>
          </a:ln>
          <a:effectLst/>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bwMode="auto">
          <a:xfrm flipH="1">
            <a:off x="4191000" y="5181600"/>
            <a:ext cx="1752600" cy="0"/>
          </a:xfrm>
          <a:prstGeom prst="straightConnector1">
            <a:avLst/>
          </a:prstGeom>
          <a:ln>
            <a:solidFill>
              <a:srgbClr val="922E54"/>
            </a:solidFill>
            <a:headEnd type="none" w="med" len="med"/>
            <a:tailEnd type="arrow"/>
          </a:ln>
          <a:effectLst/>
        </p:spPr>
        <p:style>
          <a:lnRef idx="3">
            <a:schemeClr val="accent1"/>
          </a:lnRef>
          <a:fillRef idx="0">
            <a:schemeClr val="accent1"/>
          </a:fillRef>
          <a:effectRef idx="2">
            <a:schemeClr val="accent1"/>
          </a:effectRef>
          <a:fontRef idx="minor">
            <a:schemeClr val="tx1"/>
          </a:fontRef>
        </p:style>
      </p:cxnSp>
    </p:spTree>
  </p:cSld>
  <p:clrMapOvr>
    <a:overrideClrMapping bg1="dk2" tx1="lt1" bg2="dk1" tx2="lt2" accent1="accent1" accent2="accent2" accent3="accent3" accent4="accent4" accent5="accent5" accent6="accent6" hlink="hlink" folHlink="folHlink"/>
  </p:clrMapOvr>
  <p:transition advTm="9937"/>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4" name="Rectangle 22"/>
          <p:cNvSpPr>
            <a:spLocks noChangeArrowheads="1"/>
          </p:cNvSpPr>
          <p:nvPr/>
        </p:nvSpPr>
        <p:spPr bwMode="auto">
          <a:xfrm>
            <a:off x="2895600" y="2590800"/>
            <a:ext cx="5562600" cy="3082925"/>
          </a:xfrm>
          <a:prstGeom prst="rect">
            <a:avLst/>
          </a:prstGeom>
          <a:noFill/>
          <a:ln w="9525">
            <a:noFill/>
            <a:miter lim="800000"/>
            <a:headEnd/>
            <a:tailEnd/>
          </a:ln>
        </p:spPr>
        <p:txBody>
          <a:bodyPr/>
          <a:lstStyle/>
          <a:p>
            <a:pPr marL="577850" indent="-577850" algn="r" rtl="1" eaLnBrk="0" hangingPunct="0">
              <a:lnSpc>
                <a:spcPct val="80000"/>
              </a:lnSpc>
              <a:spcBef>
                <a:spcPts val="2400"/>
              </a:spcBef>
            </a:pPr>
            <a:r>
              <a:rPr lang="ar-SA" sz="10800" dirty="0" smtClean="0">
                <a:solidFill>
                  <a:srgbClr val="922E54"/>
                </a:solidFill>
                <a:latin typeface="Calibri" pitchFamily="34" charset="0"/>
                <a:cs typeface="Majidi" pitchFamily="2" charset="-78"/>
              </a:rPr>
              <a:t>يُسْر</a:t>
            </a:r>
            <a:endParaRPr lang="ar-SA" sz="10800" dirty="0">
              <a:solidFill>
                <a:srgbClr val="922E54"/>
              </a:solidFill>
              <a:latin typeface="Calibri" pitchFamily="34" charset="0"/>
              <a:cs typeface="Majidi" pitchFamily="2" charset="-78"/>
            </a:endParaRPr>
          </a:p>
        </p:txBody>
      </p:sp>
      <p:sp>
        <p:nvSpPr>
          <p:cNvPr id="11" name="Text Box 19"/>
          <p:cNvSpPr txBox="1">
            <a:spLocks noChangeArrowheads="1"/>
          </p:cNvSpPr>
          <p:nvPr/>
        </p:nvSpPr>
        <p:spPr bwMode="auto">
          <a:xfrm>
            <a:off x="4953000" y="2362200"/>
            <a:ext cx="1447800" cy="519113"/>
          </a:xfrm>
          <a:prstGeom prst="rect">
            <a:avLst/>
          </a:prstGeom>
          <a:noFill/>
          <a:ln w="9525">
            <a:noFill/>
            <a:miter lim="800000"/>
            <a:headEnd/>
            <a:tailEnd/>
          </a:ln>
        </p:spPr>
        <p:txBody>
          <a:bodyPr>
            <a:spAutoFit/>
          </a:bodyPr>
          <a:lstStyle/>
          <a:p>
            <a:pPr algn="ctr" rtl="1">
              <a:spcBef>
                <a:spcPct val="50000"/>
              </a:spcBef>
            </a:pPr>
            <a:r>
              <a:rPr lang="ar-SA" sz="2800" b="0" dirty="0">
                <a:latin typeface="Calibri" pitchFamily="34" charset="0"/>
                <a:cs typeface="Arial" pitchFamily="34" charset="0"/>
              </a:rPr>
              <a:t>ي س ر</a:t>
            </a:r>
            <a:endParaRPr lang="en-US" sz="2800" b="0" dirty="0">
              <a:latin typeface="Calibri" pitchFamily="34" charset="0"/>
              <a:cs typeface="Arial" pitchFamily="34" charset="0"/>
            </a:endParaRPr>
          </a:p>
        </p:txBody>
      </p:sp>
      <p:pic>
        <p:nvPicPr>
          <p:cNvPr id="12" name="Picture 6"/>
          <p:cNvPicPr>
            <a:picLocks noChangeAspect="1"/>
          </p:cNvPicPr>
          <p:nvPr/>
        </p:nvPicPr>
        <p:blipFill>
          <a:blip r:embed="rId4" cstate="print"/>
          <a:srcRect/>
          <a:stretch>
            <a:fillRect/>
          </a:stretch>
        </p:blipFill>
        <p:spPr bwMode="auto">
          <a:xfrm>
            <a:off x="228600" y="227013"/>
            <a:ext cx="8686800" cy="2211387"/>
          </a:xfrm>
          <a:prstGeom prst="rect">
            <a:avLst/>
          </a:prstGeom>
          <a:noFill/>
          <a:ln w="9525">
            <a:noFill/>
            <a:miter lim="800000"/>
            <a:headEnd/>
            <a:tailEnd/>
          </a:ln>
        </p:spPr>
      </p:pic>
      <p:graphicFrame>
        <p:nvGraphicFramePr>
          <p:cNvPr id="13" name="Group 22"/>
          <p:cNvGraphicFramePr>
            <a:graphicFrameLocks/>
          </p:cNvGraphicFramePr>
          <p:nvPr/>
        </p:nvGraphicFramePr>
        <p:xfrm>
          <a:off x="457199" y="457200"/>
          <a:ext cx="8229601" cy="1752600"/>
        </p:xfrm>
        <a:graphic>
          <a:graphicData uri="http://schemas.openxmlformats.org/drawingml/2006/table">
            <a:tbl>
              <a:tblPr rtl="1"/>
              <a:tblGrid>
                <a:gridCol w="1796528"/>
                <a:gridCol w="2349648"/>
                <a:gridCol w="1797424"/>
                <a:gridCol w="2286001"/>
              </a:tblGrid>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وَلَقَدْ</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يَسَّرْنَا </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C1EDFB"/>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الْقُرْاٰنَ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لِلذِّكْرِ</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FFFFFF"/>
                    </a:solidFill>
                  </a:tcPr>
                </a:tc>
              </a:tr>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kern="1200" dirty="0" smtClean="0">
                          <a:solidFill>
                            <a:schemeClr val="tx1">
                              <a:lumMod val="50000"/>
                            </a:schemeClr>
                          </a:solidFill>
                          <a:latin typeface="Calibri" pitchFamily="34" charset="0"/>
                          <a:ea typeface="+mn-ea"/>
                          <a:cs typeface="Alvi Nastaleeq" pitchFamily="2" charset="-78"/>
                        </a:rPr>
                        <a:t>И</a:t>
                      </a:r>
                      <a:r>
                        <a:rPr lang="ru-RU" sz="2000" b="1" kern="1200" baseline="0" dirty="0" smtClean="0">
                          <a:solidFill>
                            <a:schemeClr val="tx1">
                              <a:lumMod val="50000"/>
                            </a:schemeClr>
                          </a:solidFill>
                          <a:latin typeface="Calibri" pitchFamily="34" charset="0"/>
                          <a:ea typeface="+mn-ea"/>
                          <a:cs typeface="Alvi Nastaleeq" pitchFamily="2" charset="-78"/>
                        </a:rPr>
                        <a:t> действительно</a:t>
                      </a:r>
                      <a:endParaRPr lang="en-US" sz="20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Мы облегчили</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Коран</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для понимания и запоминания</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cxnSp>
        <p:nvCxnSpPr>
          <p:cNvPr id="14" name="Straight Arrow Connector 13"/>
          <p:cNvCxnSpPr/>
          <p:nvPr/>
        </p:nvCxnSpPr>
        <p:spPr bwMode="auto">
          <a:xfrm flipH="1">
            <a:off x="4191000" y="3581400"/>
            <a:ext cx="1752600" cy="0"/>
          </a:xfrm>
          <a:prstGeom prst="straightConnector1">
            <a:avLst/>
          </a:prstGeom>
          <a:ln>
            <a:solidFill>
              <a:srgbClr val="922E54"/>
            </a:solidFill>
            <a:headEnd type="none" w="med" len="med"/>
            <a:tailEnd type="arrow"/>
          </a:ln>
          <a:effectLst/>
        </p:spPr>
        <p:style>
          <a:lnRef idx="3">
            <a:schemeClr val="accent1"/>
          </a:lnRef>
          <a:fillRef idx="0">
            <a:schemeClr val="accent1"/>
          </a:fillRef>
          <a:effectRef idx="2">
            <a:schemeClr val="accent1"/>
          </a:effectRef>
          <a:fontRef idx="minor">
            <a:schemeClr val="tx1"/>
          </a:fontRef>
        </p:style>
      </p:cxnSp>
      <p:sp>
        <p:nvSpPr>
          <p:cNvPr id="8" name="Text Box 21"/>
          <p:cNvSpPr txBox="1">
            <a:spLocks noChangeArrowheads="1"/>
          </p:cNvSpPr>
          <p:nvPr/>
        </p:nvSpPr>
        <p:spPr bwMode="auto">
          <a:xfrm>
            <a:off x="609600" y="3048000"/>
            <a:ext cx="4876800" cy="2169825"/>
          </a:xfrm>
          <a:prstGeom prst="rect">
            <a:avLst/>
          </a:prstGeom>
          <a:noFill/>
          <a:ln w="9525">
            <a:noFill/>
            <a:miter lim="800000"/>
            <a:headEnd/>
            <a:tailEnd/>
          </a:ln>
        </p:spPr>
        <p:txBody>
          <a:bodyPr wrap="square">
            <a:spAutoFit/>
          </a:bodyPr>
          <a:lstStyle/>
          <a:p>
            <a:pPr algn="just">
              <a:spcBef>
                <a:spcPct val="50000"/>
              </a:spcBef>
            </a:pPr>
            <a:r>
              <a:rPr lang="ru-RU" sz="5400" dirty="0">
                <a:solidFill>
                  <a:schemeClr val="accent4">
                    <a:lumMod val="10000"/>
                  </a:schemeClr>
                </a:solidFill>
                <a:latin typeface="Calibri" pitchFamily="34" charset="0"/>
                <a:cs typeface="Arial" pitchFamily="34" charset="0"/>
              </a:rPr>
              <a:t>легко</a:t>
            </a:r>
            <a:endParaRPr lang="en-US" sz="5400" dirty="0">
              <a:solidFill>
                <a:schemeClr val="accent4">
                  <a:lumMod val="10000"/>
                </a:schemeClr>
              </a:solidFill>
              <a:latin typeface="Calibri" pitchFamily="34" charset="0"/>
              <a:cs typeface="Arial" pitchFamily="34" charset="0"/>
            </a:endParaRPr>
          </a:p>
          <a:p>
            <a:pPr algn="just">
              <a:spcBef>
                <a:spcPct val="50000"/>
              </a:spcBef>
            </a:pPr>
            <a:endParaRPr lang="en-US" sz="5400" dirty="0">
              <a:solidFill>
                <a:schemeClr val="accent4">
                  <a:lumMod val="10000"/>
                </a:schemeClr>
              </a:solidFill>
              <a:latin typeface="Calibri" pitchFamily="34" charset="0"/>
              <a:cs typeface="Arial" pitchFamily="34" charset="0"/>
            </a:endParaRPr>
          </a:p>
        </p:txBody>
      </p:sp>
    </p:spTree>
  </p:cSld>
  <p:clrMapOvr>
    <a:overrideClrMapping bg1="dk2" tx1="lt1" bg2="dk1" tx2="lt2" accent1="accent1" accent2="accent2" accent3="accent3" accent4="accent4" accent5="accent5" accent6="accent6" hlink="hlink" folHlink="folHlink"/>
  </p:clrMapOvr>
  <p:transition advTm="1732"/>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3" name="Text Box 21"/>
          <p:cNvSpPr txBox="1">
            <a:spLocks noChangeArrowheads="1"/>
          </p:cNvSpPr>
          <p:nvPr/>
        </p:nvSpPr>
        <p:spPr bwMode="auto">
          <a:xfrm>
            <a:off x="609600" y="3048000"/>
            <a:ext cx="4876800" cy="2169825"/>
          </a:xfrm>
          <a:prstGeom prst="rect">
            <a:avLst/>
          </a:prstGeom>
          <a:noFill/>
          <a:ln w="9525">
            <a:noFill/>
            <a:miter lim="800000"/>
            <a:headEnd/>
            <a:tailEnd/>
          </a:ln>
        </p:spPr>
        <p:txBody>
          <a:bodyPr wrap="square">
            <a:spAutoFit/>
          </a:bodyPr>
          <a:lstStyle/>
          <a:p>
            <a:pPr algn="just">
              <a:spcBef>
                <a:spcPct val="50000"/>
              </a:spcBef>
            </a:pPr>
            <a:r>
              <a:rPr lang="ru-RU" sz="5400" dirty="0">
                <a:solidFill>
                  <a:schemeClr val="accent4">
                    <a:lumMod val="10000"/>
                  </a:schemeClr>
                </a:solidFill>
                <a:latin typeface="Calibri" pitchFamily="34" charset="0"/>
                <a:cs typeface="Arial" pitchFamily="34" charset="0"/>
              </a:rPr>
              <a:t>легко</a:t>
            </a:r>
            <a:endParaRPr lang="en-US" sz="5400" dirty="0">
              <a:solidFill>
                <a:schemeClr val="accent4">
                  <a:lumMod val="10000"/>
                </a:schemeClr>
              </a:solidFill>
              <a:latin typeface="Calibri" pitchFamily="34" charset="0"/>
              <a:cs typeface="Arial" pitchFamily="34" charset="0"/>
            </a:endParaRPr>
          </a:p>
          <a:p>
            <a:pPr algn="just">
              <a:spcBef>
                <a:spcPct val="50000"/>
              </a:spcBef>
            </a:pPr>
            <a:r>
              <a:rPr lang="ru-RU" sz="5400" dirty="0" smtClean="0">
                <a:solidFill>
                  <a:schemeClr val="accent4">
                    <a:lumMod val="10000"/>
                  </a:schemeClr>
                </a:solidFill>
                <a:latin typeface="Calibri" pitchFamily="34" charset="0"/>
                <a:cs typeface="Arial" pitchFamily="34" charset="0"/>
              </a:rPr>
              <a:t>Мы облегчили</a:t>
            </a:r>
            <a:endParaRPr lang="en-US" sz="5400" dirty="0">
              <a:solidFill>
                <a:schemeClr val="accent4">
                  <a:lumMod val="10000"/>
                </a:schemeClr>
              </a:solidFill>
              <a:latin typeface="Calibri" pitchFamily="34" charset="0"/>
              <a:cs typeface="Arial" pitchFamily="34" charset="0"/>
            </a:endParaRPr>
          </a:p>
        </p:txBody>
      </p:sp>
      <p:sp>
        <p:nvSpPr>
          <p:cNvPr id="18454" name="Rectangle 22"/>
          <p:cNvSpPr>
            <a:spLocks noChangeArrowheads="1"/>
          </p:cNvSpPr>
          <p:nvPr/>
        </p:nvSpPr>
        <p:spPr bwMode="auto">
          <a:xfrm>
            <a:off x="2895600" y="2590800"/>
            <a:ext cx="5562600" cy="3082925"/>
          </a:xfrm>
          <a:prstGeom prst="rect">
            <a:avLst/>
          </a:prstGeom>
          <a:noFill/>
          <a:ln w="9525">
            <a:noFill/>
            <a:miter lim="800000"/>
            <a:headEnd/>
            <a:tailEnd/>
          </a:ln>
        </p:spPr>
        <p:txBody>
          <a:bodyPr/>
          <a:lstStyle/>
          <a:p>
            <a:pPr marL="577850" indent="-577850" algn="r" rtl="1" eaLnBrk="0" hangingPunct="0">
              <a:lnSpc>
                <a:spcPct val="80000"/>
              </a:lnSpc>
              <a:spcBef>
                <a:spcPts val="2400"/>
              </a:spcBef>
            </a:pPr>
            <a:r>
              <a:rPr lang="ar-SA" sz="10800" dirty="0">
                <a:solidFill>
                  <a:srgbClr val="922E54"/>
                </a:solidFill>
                <a:latin typeface="Calibri" pitchFamily="34" charset="0"/>
                <a:cs typeface="Majidi" pitchFamily="2" charset="-78"/>
              </a:rPr>
              <a:t>يُسْر</a:t>
            </a:r>
          </a:p>
          <a:p>
            <a:pPr marL="577850" indent="-577850" algn="r" rtl="1" eaLnBrk="0" hangingPunct="0">
              <a:lnSpc>
                <a:spcPct val="80000"/>
              </a:lnSpc>
              <a:spcBef>
                <a:spcPts val="2400"/>
              </a:spcBef>
            </a:pPr>
            <a:r>
              <a:rPr lang="ar-SA" sz="10800" dirty="0">
                <a:solidFill>
                  <a:srgbClr val="922E54"/>
                </a:solidFill>
                <a:latin typeface="Calibri" pitchFamily="34" charset="0"/>
                <a:cs typeface="Majidi" pitchFamily="2" charset="-78"/>
              </a:rPr>
              <a:t>يَسَّرْنَا</a:t>
            </a:r>
            <a:endParaRPr lang="en-US" sz="10800" dirty="0">
              <a:solidFill>
                <a:srgbClr val="922E54"/>
              </a:solidFill>
              <a:latin typeface="Calibri" pitchFamily="34" charset="0"/>
              <a:cs typeface="Majidi" pitchFamily="2" charset="-78"/>
            </a:endParaRPr>
          </a:p>
        </p:txBody>
      </p:sp>
      <p:sp>
        <p:nvSpPr>
          <p:cNvPr id="11" name="Text Box 19"/>
          <p:cNvSpPr txBox="1">
            <a:spLocks noChangeArrowheads="1"/>
          </p:cNvSpPr>
          <p:nvPr/>
        </p:nvSpPr>
        <p:spPr bwMode="auto">
          <a:xfrm>
            <a:off x="4953000" y="2362200"/>
            <a:ext cx="1447800" cy="519113"/>
          </a:xfrm>
          <a:prstGeom prst="rect">
            <a:avLst/>
          </a:prstGeom>
          <a:noFill/>
          <a:ln w="9525">
            <a:noFill/>
            <a:miter lim="800000"/>
            <a:headEnd/>
            <a:tailEnd/>
          </a:ln>
        </p:spPr>
        <p:txBody>
          <a:bodyPr>
            <a:spAutoFit/>
          </a:bodyPr>
          <a:lstStyle/>
          <a:p>
            <a:pPr algn="ctr" rtl="1">
              <a:spcBef>
                <a:spcPct val="50000"/>
              </a:spcBef>
            </a:pPr>
            <a:r>
              <a:rPr lang="ar-SA" sz="2800" b="0" dirty="0">
                <a:latin typeface="Calibri" pitchFamily="34" charset="0"/>
                <a:cs typeface="Arial" pitchFamily="34" charset="0"/>
              </a:rPr>
              <a:t>ي س ر</a:t>
            </a:r>
            <a:endParaRPr lang="en-US" sz="2800" b="0" dirty="0">
              <a:latin typeface="Calibri" pitchFamily="34" charset="0"/>
              <a:cs typeface="Arial" pitchFamily="34" charset="0"/>
            </a:endParaRPr>
          </a:p>
        </p:txBody>
      </p:sp>
      <p:pic>
        <p:nvPicPr>
          <p:cNvPr id="12" name="Picture 6"/>
          <p:cNvPicPr>
            <a:picLocks noChangeAspect="1"/>
          </p:cNvPicPr>
          <p:nvPr/>
        </p:nvPicPr>
        <p:blipFill>
          <a:blip r:embed="rId4" cstate="print"/>
          <a:srcRect/>
          <a:stretch>
            <a:fillRect/>
          </a:stretch>
        </p:blipFill>
        <p:spPr bwMode="auto">
          <a:xfrm>
            <a:off x="228600" y="227013"/>
            <a:ext cx="8686800" cy="2211387"/>
          </a:xfrm>
          <a:prstGeom prst="rect">
            <a:avLst/>
          </a:prstGeom>
          <a:noFill/>
          <a:ln w="9525">
            <a:noFill/>
            <a:miter lim="800000"/>
            <a:headEnd/>
            <a:tailEnd/>
          </a:ln>
        </p:spPr>
      </p:pic>
      <p:graphicFrame>
        <p:nvGraphicFramePr>
          <p:cNvPr id="13" name="Group 22"/>
          <p:cNvGraphicFramePr>
            <a:graphicFrameLocks/>
          </p:cNvGraphicFramePr>
          <p:nvPr/>
        </p:nvGraphicFramePr>
        <p:xfrm>
          <a:off x="457199" y="457200"/>
          <a:ext cx="8229601" cy="1752600"/>
        </p:xfrm>
        <a:graphic>
          <a:graphicData uri="http://schemas.openxmlformats.org/drawingml/2006/table">
            <a:tbl>
              <a:tblPr rtl="1"/>
              <a:tblGrid>
                <a:gridCol w="1796528"/>
                <a:gridCol w="2349648"/>
                <a:gridCol w="1797424"/>
                <a:gridCol w="2286001"/>
              </a:tblGrid>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وَلَقَدْ</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يَسَّرْنَا </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C1EDFB"/>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الْقُرْاٰنَ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لِلذِّكْرِ</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FFFFFF"/>
                    </a:solidFill>
                  </a:tcPr>
                </a:tc>
              </a:tr>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kern="1200" dirty="0" smtClean="0">
                          <a:solidFill>
                            <a:schemeClr val="tx1">
                              <a:lumMod val="50000"/>
                            </a:schemeClr>
                          </a:solidFill>
                          <a:latin typeface="Calibri" pitchFamily="34" charset="0"/>
                          <a:ea typeface="+mn-ea"/>
                          <a:cs typeface="Alvi Nastaleeq" pitchFamily="2" charset="-78"/>
                        </a:rPr>
                        <a:t>И</a:t>
                      </a:r>
                      <a:r>
                        <a:rPr lang="ru-RU" sz="2000" b="1" kern="1200" baseline="0" dirty="0" smtClean="0">
                          <a:solidFill>
                            <a:schemeClr val="tx1">
                              <a:lumMod val="50000"/>
                            </a:schemeClr>
                          </a:solidFill>
                          <a:latin typeface="Calibri" pitchFamily="34" charset="0"/>
                          <a:ea typeface="+mn-ea"/>
                          <a:cs typeface="Alvi Nastaleeq" pitchFamily="2" charset="-78"/>
                        </a:rPr>
                        <a:t> действительно</a:t>
                      </a:r>
                      <a:endParaRPr lang="en-US" sz="20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Мы облегчили</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Коран</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для понимания и запоминания</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cxnSp>
        <p:nvCxnSpPr>
          <p:cNvPr id="14" name="Straight Arrow Connector 13"/>
          <p:cNvCxnSpPr/>
          <p:nvPr/>
        </p:nvCxnSpPr>
        <p:spPr bwMode="auto">
          <a:xfrm flipH="1">
            <a:off x="4191000" y="3581400"/>
            <a:ext cx="1752600" cy="0"/>
          </a:xfrm>
          <a:prstGeom prst="straightConnector1">
            <a:avLst/>
          </a:prstGeom>
          <a:ln>
            <a:solidFill>
              <a:srgbClr val="922E54"/>
            </a:solidFill>
            <a:headEnd type="none" w="med" len="med"/>
            <a:tailEnd type="arrow"/>
          </a:ln>
          <a:effectLst/>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bwMode="auto">
          <a:xfrm flipH="1">
            <a:off x="5181600" y="4876800"/>
            <a:ext cx="762000" cy="0"/>
          </a:xfrm>
          <a:prstGeom prst="straightConnector1">
            <a:avLst/>
          </a:prstGeom>
          <a:ln>
            <a:solidFill>
              <a:srgbClr val="922E54"/>
            </a:solidFill>
            <a:headEnd type="none" w="med" len="med"/>
            <a:tailEnd type="arrow"/>
          </a:ln>
          <a:effectLst/>
        </p:spPr>
        <p:style>
          <a:lnRef idx="3">
            <a:schemeClr val="accent1"/>
          </a:lnRef>
          <a:fillRef idx="0">
            <a:schemeClr val="accent1"/>
          </a:fillRef>
          <a:effectRef idx="2">
            <a:schemeClr val="accent1"/>
          </a:effectRef>
          <a:fontRef idx="minor">
            <a:schemeClr val="tx1"/>
          </a:fontRef>
        </p:style>
      </p:cxnSp>
    </p:spTree>
  </p:cSld>
  <p:clrMapOvr>
    <a:overrideClrMapping bg1="dk2" tx1="lt1" bg2="dk1" tx2="lt2" accent1="accent1" accent2="accent2" accent3="accent3" accent4="accent4" accent5="accent5" accent6="accent6" hlink="hlink" folHlink="folHlink"/>
  </p:clrMapOvr>
  <p:transition advTm="7285"/>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6" name="Text Box 20"/>
          <p:cNvSpPr txBox="1">
            <a:spLocks noChangeArrowheads="1"/>
          </p:cNvSpPr>
          <p:nvPr/>
        </p:nvSpPr>
        <p:spPr bwMode="auto">
          <a:xfrm>
            <a:off x="2895600" y="2438400"/>
            <a:ext cx="1447800" cy="519113"/>
          </a:xfrm>
          <a:prstGeom prst="rect">
            <a:avLst/>
          </a:prstGeom>
          <a:noFill/>
          <a:ln w="9525">
            <a:noFill/>
            <a:miter lim="800000"/>
            <a:headEnd/>
            <a:tailEnd/>
          </a:ln>
        </p:spPr>
        <p:txBody>
          <a:bodyPr>
            <a:spAutoFit/>
          </a:bodyPr>
          <a:lstStyle/>
          <a:p>
            <a:pPr algn="ctr" rtl="1">
              <a:spcBef>
                <a:spcPct val="50000"/>
              </a:spcBef>
            </a:pPr>
            <a:r>
              <a:rPr lang="ar-SA" sz="2800" b="0" dirty="0">
                <a:latin typeface="Calibri" pitchFamily="34" charset="0"/>
                <a:cs typeface="Arial" pitchFamily="34" charset="0"/>
              </a:rPr>
              <a:t>ق ر ء</a:t>
            </a:r>
            <a:endParaRPr lang="en-US" sz="2800" b="0" dirty="0">
              <a:latin typeface="Calibri" pitchFamily="34" charset="0"/>
              <a:cs typeface="Arial" pitchFamily="34" charset="0"/>
            </a:endParaRPr>
          </a:p>
        </p:txBody>
      </p:sp>
      <p:sp>
        <p:nvSpPr>
          <p:cNvPr id="19477" name="Text Box 21"/>
          <p:cNvSpPr txBox="1">
            <a:spLocks noChangeArrowheads="1"/>
          </p:cNvSpPr>
          <p:nvPr/>
        </p:nvSpPr>
        <p:spPr bwMode="auto">
          <a:xfrm>
            <a:off x="609600" y="3870325"/>
            <a:ext cx="5105400" cy="830997"/>
          </a:xfrm>
          <a:prstGeom prst="rect">
            <a:avLst/>
          </a:prstGeom>
          <a:noFill/>
          <a:ln w="9525">
            <a:noFill/>
            <a:miter lim="800000"/>
            <a:headEnd/>
            <a:tailEnd/>
          </a:ln>
        </p:spPr>
        <p:txBody>
          <a:bodyPr>
            <a:spAutoFit/>
          </a:bodyPr>
          <a:lstStyle/>
          <a:p>
            <a:pPr>
              <a:spcBef>
                <a:spcPct val="50000"/>
              </a:spcBef>
            </a:pPr>
            <a:r>
              <a:rPr lang="ru-RU" dirty="0">
                <a:solidFill>
                  <a:schemeClr val="accent4">
                    <a:lumMod val="10000"/>
                  </a:schemeClr>
                </a:solidFill>
                <a:latin typeface="Calibri" pitchFamily="34" charset="0"/>
                <a:cs typeface="Arial" pitchFamily="34" charset="0"/>
              </a:rPr>
              <a:t>ч</a:t>
            </a:r>
            <a:r>
              <a:rPr lang="ru-RU" dirty="0" smtClean="0">
                <a:solidFill>
                  <a:schemeClr val="accent4">
                    <a:lumMod val="10000"/>
                  </a:schemeClr>
                </a:solidFill>
                <a:latin typeface="Calibri" pitchFamily="34" charset="0"/>
                <a:cs typeface="Arial" pitchFamily="34" charset="0"/>
              </a:rPr>
              <a:t>асто читаемый</a:t>
            </a:r>
            <a:endParaRPr lang="en-US" dirty="0">
              <a:solidFill>
                <a:schemeClr val="accent4">
                  <a:lumMod val="10000"/>
                </a:schemeClr>
              </a:solidFill>
              <a:latin typeface="Calibri" pitchFamily="34" charset="0"/>
              <a:cs typeface="Arial" pitchFamily="34" charset="0"/>
            </a:endParaRPr>
          </a:p>
        </p:txBody>
      </p:sp>
      <p:sp>
        <p:nvSpPr>
          <p:cNvPr id="19478" name="Rectangle 22"/>
          <p:cNvSpPr>
            <a:spLocks noChangeArrowheads="1"/>
          </p:cNvSpPr>
          <p:nvPr/>
        </p:nvSpPr>
        <p:spPr bwMode="auto">
          <a:xfrm>
            <a:off x="5410200" y="3317875"/>
            <a:ext cx="3048000" cy="2244725"/>
          </a:xfrm>
          <a:prstGeom prst="rect">
            <a:avLst/>
          </a:prstGeom>
          <a:noFill/>
          <a:ln w="9525">
            <a:noFill/>
            <a:miter lim="800000"/>
            <a:headEnd/>
            <a:tailEnd/>
          </a:ln>
        </p:spPr>
        <p:txBody>
          <a:bodyPr/>
          <a:lstStyle/>
          <a:p>
            <a:pPr marL="577850" indent="-577850" algn="r" rtl="1" eaLnBrk="0" hangingPunct="0"/>
            <a:r>
              <a:rPr lang="ar-SA" sz="14200" dirty="0">
                <a:solidFill>
                  <a:srgbClr val="922E54"/>
                </a:solidFill>
                <a:latin typeface="Calibri" pitchFamily="34" charset="0"/>
                <a:cs typeface="Majidi" pitchFamily="2" charset="-78"/>
              </a:rPr>
              <a:t>قُرآن</a:t>
            </a:r>
            <a:endParaRPr lang="en-US" sz="14200" dirty="0">
              <a:solidFill>
                <a:srgbClr val="922E54"/>
              </a:solidFill>
              <a:latin typeface="Calibri" pitchFamily="34" charset="0"/>
              <a:cs typeface="Majidi" pitchFamily="2" charset="-78"/>
            </a:endParaRPr>
          </a:p>
        </p:txBody>
      </p:sp>
      <p:pic>
        <p:nvPicPr>
          <p:cNvPr id="11" name="Picture 6"/>
          <p:cNvPicPr>
            <a:picLocks noChangeAspect="1"/>
          </p:cNvPicPr>
          <p:nvPr/>
        </p:nvPicPr>
        <p:blipFill>
          <a:blip r:embed="rId4" cstate="print"/>
          <a:srcRect/>
          <a:stretch>
            <a:fillRect/>
          </a:stretch>
        </p:blipFill>
        <p:spPr bwMode="auto">
          <a:xfrm>
            <a:off x="228600" y="227013"/>
            <a:ext cx="8686800" cy="2211387"/>
          </a:xfrm>
          <a:prstGeom prst="rect">
            <a:avLst/>
          </a:prstGeom>
          <a:noFill/>
          <a:ln w="9525">
            <a:noFill/>
            <a:miter lim="800000"/>
            <a:headEnd/>
            <a:tailEnd/>
          </a:ln>
        </p:spPr>
      </p:pic>
      <p:graphicFrame>
        <p:nvGraphicFramePr>
          <p:cNvPr id="12" name="Group 22"/>
          <p:cNvGraphicFramePr>
            <a:graphicFrameLocks/>
          </p:cNvGraphicFramePr>
          <p:nvPr/>
        </p:nvGraphicFramePr>
        <p:xfrm>
          <a:off x="457199" y="457200"/>
          <a:ext cx="8229601" cy="1752600"/>
        </p:xfrm>
        <a:graphic>
          <a:graphicData uri="http://schemas.openxmlformats.org/drawingml/2006/table">
            <a:tbl>
              <a:tblPr rtl="1"/>
              <a:tblGrid>
                <a:gridCol w="1796528"/>
                <a:gridCol w="2349648"/>
                <a:gridCol w="1797424"/>
                <a:gridCol w="2286001"/>
              </a:tblGrid>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وَلَقَدْ</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يَسَّرْنَا </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الْقُرْاٰنَ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C1EDFB"/>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لِلذِّكْرِ</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FFFFFF"/>
                    </a:solidFill>
                  </a:tcPr>
                </a:tc>
              </a:tr>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kern="1200" dirty="0" smtClean="0">
                          <a:solidFill>
                            <a:schemeClr val="tx1">
                              <a:lumMod val="50000"/>
                            </a:schemeClr>
                          </a:solidFill>
                          <a:latin typeface="Calibri" pitchFamily="34" charset="0"/>
                          <a:ea typeface="+mn-ea"/>
                          <a:cs typeface="Alvi Nastaleeq" pitchFamily="2" charset="-78"/>
                        </a:rPr>
                        <a:t>И</a:t>
                      </a:r>
                      <a:r>
                        <a:rPr lang="ru-RU" sz="2000" b="1" kern="1200" baseline="0" dirty="0" smtClean="0">
                          <a:solidFill>
                            <a:schemeClr val="tx1">
                              <a:lumMod val="50000"/>
                            </a:schemeClr>
                          </a:solidFill>
                          <a:latin typeface="Calibri" pitchFamily="34" charset="0"/>
                          <a:ea typeface="+mn-ea"/>
                          <a:cs typeface="Alvi Nastaleeq" pitchFamily="2" charset="-78"/>
                        </a:rPr>
                        <a:t> действительно</a:t>
                      </a:r>
                      <a:endParaRPr lang="en-US" sz="20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Мы облегчили</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Коран</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для понимания и запоминания</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Tree>
  </p:cSld>
  <p:clrMapOvr>
    <a:overrideClrMapping bg1="dk2" tx1="lt1" bg2="dk1" tx2="lt2" accent1="accent1" accent2="accent2" accent3="accent3" accent4="accent4" accent5="accent5" accent6="accent6" hlink="hlink" folHlink="folHlink"/>
  </p:clrMapOvr>
  <p:transition advTm="52307"/>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0" name="Rectangle 20"/>
          <p:cNvSpPr>
            <a:spLocks noGrp="1" noChangeArrowheads="1"/>
          </p:cNvSpPr>
          <p:nvPr>
            <p:ph type="subTitle" sz="quarter" idx="1"/>
          </p:nvPr>
        </p:nvSpPr>
        <p:spPr>
          <a:xfrm>
            <a:off x="381000" y="2667000"/>
            <a:ext cx="8534400" cy="3082925"/>
          </a:xfrm>
        </p:spPr>
        <p:txBody>
          <a:bodyPr/>
          <a:lstStyle/>
          <a:p>
            <a:pPr>
              <a:spcBef>
                <a:spcPct val="0"/>
              </a:spcBef>
              <a:buClrTx/>
              <a:buSzTx/>
              <a:buFontTx/>
              <a:buNone/>
            </a:pPr>
            <a:r>
              <a:rPr lang="ar-SA" sz="14400" b="1" dirty="0" smtClean="0">
                <a:solidFill>
                  <a:srgbClr val="922E54"/>
                </a:solidFill>
                <a:cs typeface="Majidi" pitchFamily="2" charset="-78"/>
              </a:rPr>
              <a:t>لِ    الذِّكْر</a:t>
            </a:r>
            <a:endParaRPr lang="en-US" sz="14400" b="1" dirty="0" smtClean="0">
              <a:solidFill>
                <a:srgbClr val="922E54"/>
              </a:solidFill>
              <a:cs typeface="Majidi" pitchFamily="2" charset="-78"/>
            </a:endParaRPr>
          </a:p>
        </p:txBody>
      </p:sp>
      <p:sp>
        <p:nvSpPr>
          <p:cNvPr id="20499" name="Text Box 19"/>
          <p:cNvSpPr txBox="1">
            <a:spLocks noChangeArrowheads="1"/>
          </p:cNvSpPr>
          <p:nvPr/>
        </p:nvSpPr>
        <p:spPr bwMode="auto">
          <a:xfrm>
            <a:off x="762000" y="2433935"/>
            <a:ext cx="1447800" cy="461665"/>
          </a:xfrm>
          <a:prstGeom prst="rect">
            <a:avLst/>
          </a:prstGeom>
          <a:noFill/>
          <a:ln w="9525">
            <a:noFill/>
            <a:miter lim="800000"/>
            <a:headEnd/>
            <a:tailEnd/>
          </a:ln>
        </p:spPr>
        <p:txBody>
          <a:bodyPr>
            <a:spAutoFit/>
          </a:bodyPr>
          <a:lstStyle/>
          <a:p>
            <a:pPr algn="ctr" rtl="1">
              <a:spcBef>
                <a:spcPct val="50000"/>
              </a:spcBef>
            </a:pPr>
            <a:r>
              <a:rPr lang="ar-SA" sz="2400" b="0" dirty="0">
                <a:latin typeface="Calibri" pitchFamily="34" charset="0"/>
                <a:cs typeface="Arial" pitchFamily="34" charset="0"/>
              </a:rPr>
              <a:t>ذ ك ر</a:t>
            </a:r>
            <a:endParaRPr lang="en-US" sz="2400" b="0" dirty="0">
              <a:latin typeface="Calibri" pitchFamily="34" charset="0"/>
              <a:cs typeface="Arial" pitchFamily="34" charset="0"/>
            </a:endParaRPr>
          </a:p>
        </p:txBody>
      </p:sp>
      <p:sp>
        <p:nvSpPr>
          <p:cNvPr id="20501" name="Text Box 21"/>
          <p:cNvSpPr txBox="1">
            <a:spLocks noChangeArrowheads="1"/>
          </p:cNvSpPr>
          <p:nvPr/>
        </p:nvSpPr>
        <p:spPr bwMode="auto">
          <a:xfrm>
            <a:off x="685800" y="4743271"/>
            <a:ext cx="5105400" cy="1200329"/>
          </a:xfrm>
          <a:prstGeom prst="rect">
            <a:avLst/>
          </a:prstGeom>
          <a:noFill/>
          <a:ln w="9525">
            <a:noFill/>
            <a:miter lim="800000"/>
            <a:headEnd/>
            <a:tailEnd/>
          </a:ln>
        </p:spPr>
        <p:txBody>
          <a:bodyPr>
            <a:spAutoFit/>
          </a:bodyPr>
          <a:lstStyle/>
          <a:p>
            <a:pPr algn="ctr">
              <a:spcBef>
                <a:spcPct val="50000"/>
              </a:spcBef>
            </a:pPr>
            <a:r>
              <a:rPr lang="ru-RU" sz="3600" dirty="0">
                <a:solidFill>
                  <a:schemeClr val="accent4">
                    <a:lumMod val="10000"/>
                  </a:schemeClr>
                </a:solidFill>
                <a:latin typeface="Calibri" pitchFamily="34" charset="0"/>
                <a:cs typeface="Arial" pitchFamily="34" charset="0"/>
              </a:rPr>
              <a:t>п</a:t>
            </a:r>
            <a:r>
              <a:rPr lang="ru-RU" sz="3600" dirty="0" smtClean="0">
                <a:solidFill>
                  <a:schemeClr val="accent4">
                    <a:lumMod val="10000"/>
                  </a:schemeClr>
                </a:solidFill>
                <a:latin typeface="Calibri" pitchFamily="34" charset="0"/>
                <a:cs typeface="Arial" pitchFamily="34" charset="0"/>
              </a:rPr>
              <a:t>онимания и запоминания</a:t>
            </a:r>
            <a:endParaRPr lang="en-US" sz="3600" dirty="0">
              <a:solidFill>
                <a:schemeClr val="accent4">
                  <a:lumMod val="10000"/>
                </a:schemeClr>
              </a:solidFill>
              <a:latin typeface="Calibri" pitchFamily="34" charset="0"/>
              <a:cs typeface="Arial" pitchFamily="34" charset="0"/>
            </a:endParaRPr>
          </a:p>
        </p:txBody>
      </p:sp>
      <p:sp>
        <p:nvSpPr>
          <p:cNvPr id="20502" name="Text Box 22"/>
          <p:cNvSpPr txBox="1">
            <a:spLocks noChangeArrowheads="1"/>
          </p:cNvSpPr>
          <p:nvPr/>
        </p:nvSpPr>
        <p:spPr bwMode="auto">
          <a:xfrm>
            <a:off x="5943600" y="4876800"/>
            <a:ext cx="2286000" cy="646331"/>
          </a:xfrm>
          <a:prstGeom prst="rect">
            <a:avLst/>
          </a:prstGeom>
          <a:noFill/>
          <a:ln w="9525">
            <a:noFill/>
            <a:miter lim="800000"/>
            <a:headEnd/>
            <a:tailEnd/>
          </a:ln>
        </p:spPr>
        <p:txBody>
          <a:bodyPr>
            <a:spAutoFit/>
          </a:bodyPr>
          <a:lstStyle/>
          <a:p>
            <a:pPr algn="ctr">
              <a:spcBef>
                <a:spcPct val="50000"/>
              </a:spcBef>
            </a:pPr>
            <a:r>
              <a:rPr lang="ru-RU" sz="3600" dirty="0" smtClean="0">
                <a:solidFill>
                  <a:schemeClr val="accent4">
                    <a:lumMod val="10000"/>
                  </a:schemeClr>
                </a:solidFill>
                <a:latin typeface="Calibri" pitchFamily="34" charset="0"/>
                <a:cs typeface="Arial" pitchFamily="34" charset="0"/>
              </a:rPr>
              <a:t>для</a:t>
            </a:r>
            <a:endParaRPr lang="en-US" sz="3600" dirty="0">
              <a:solidFill>
                <a:schemeClr val="accent4">
                  <a:lumMod val="10000"/>
                </a:schemeClr>
              </a:solidFill>
              <a:latin typeface="Calibri" pitchFamily="34" charset="0"/>
              <a:cs typeface="Arial" pitchFamily="34" charset="0"/>
            </a:endParaRPr>
          </a:p>
        </p:txBody>
      </p:sp>
      <p:pic>
        <p:nvPicPr>
          <p:cNvPr id="11" name="Picture 6"/>
          <p:cNvPicPr>
            <a:picLocks noChangeAspect="1"/>
          </p:cNvPicPr>
          <p:nvPr/>
        </p:nvPicPr>
        <p:blipFill>
          <a:blip r:embed="rId4" cstate="print"/>
          <a:srcRect/>
          <a:stretch>
            <a:fillRect/>
          </a:stretch>
        </p:blipFill>
        <p:spPr bwMode="auto">
          <a:xfrm>
            <a:off x="228600" y="227013"/>
            <a:ext cx="8686800" cy="2211387"/>
          </a:xfrm>
          <a:prstGeom prst="rect">
            <a:avLst/>
          </a:prstGeom>
          <a:noFill/>
          <a:ln w="9525">
            <a:noFill/>
            <a:miter lim="800000"/>
            <a:headEnd/>
            <a:tailEnd/>
          </a:ln>
        </p:spPr>
      </p:pic>
      <p:graphicFrame>
        <p:nvGraphicFramePr>
          <p:cNvPr id="12" name="Group 22"/>
          <p:cNvGraphicFramePr>
            <a:graphicFrameLocks/>
          </p:cNvGraphicFramePr>
          <p:nvPr/>
        </p:nvGraphicFramePr>
        <p:xfrm>
          <a:off x="457199" y="457200"/>
          <a:ext cx="8229601" cy="1752600"/>
        </p:xfrm>
        <a:graphic>
          <a:graphicData uri="http://schemas.openxmlformats.org/drawingml/2006/table">
            <a:tbl>
              <a:tblPr rtl="1"/>
              <a:tblGrid>
                <a:gridCol w="1796528"/>
                <a:gridCol w="2349648"/>
                <a:gridCol w="1797424"/>
                <a:gridCol w="2286001"/>
              </a:tblGrid>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وَلَقَدْ</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يَسَّرْنَا </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الْقُرْاٰنَ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لِلذِّكْرِ</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C1EDFB"/>
                    </a:solidFill>
                  </a:tcPr>
                </a:tc>
              </a:tr>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kern="1200" dirty="0" smtClean="0">
                          <a:solidFill>
                            <a:schemeClr val="tx1">
                              <a:lumMod val="50000"/>
                            </a:schemeClr>
                          </a:solidFill>
                          <a:latin typeface="Calibri" pitchFamily="34" charset="0"/>
                          <a:ea typeface="+mn-ea"/>
                          <a:cs typeface="Alvi Nastaleeq" pitchFamily="2" charset="-78"/>
                        </a:rPr>
                        <a:t>И</a:t>
                      </a:r>
                      <a:r>
                        <a:rPr lang="ru-RU" sz="2000" b="1" kern="1200" baseline="0" dirty="0" smtClean="0">
                          <a:solidFill>
                            <a:schemeClr val="tx1">
                              <a:lumMod val="50000"/>
                            </a:schemeClr>
                          </a:solidFill>
                          <a:latin typeface="Calibri" pitchFamily="34" charset="0"/>
                          <a:ea typeface="+mn-ea"/>
                          <a:cs typeface="Alvi Nastaleeq" pitchFamily="2" charset="-78"/>
                        </a:rPr>
                        <a:t> действительно</a:t>
                      </a:r>
                      <a:endParaRPr lang="en-US" sz="20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Мы облегчили</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Коран</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для понимания и запоминания</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Tree>
  </p:cSld>
  <p:clrMapOvr>
    <a:overrideClrMapping bg1="dk2" tx1="lt1" bg2="dk1" tx2="lt2" accent1="accent1" accent2="accent2" accent3="accent3" accent4="accent4" accent5="accent5" accent6="accent6" hlink="hlink" folHlink="folHlink"/>
  </p:clrMapOvr>
  <p:transition advTm="7785"/>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4" name="Rectangle 20"/>
          <p:cNvSpPr>
            <a:spLocks noGrp="1" noChangeArrowheads="1"/>
          </p:cNvSpPr>
          <p:nvPr>
            <p:ph type="subTitle" sz="quarter" idx="1"/>
          </p:nvPr>
        </p:nvSpPr>
        <p:spPr>
          <a:xfrm>
            <a:off x="5638800" y="3013075"/>
            <a:ext cx="3124200" cy="3082925"/>
          </a:xfrm>
        </p:spPr>
        <p:txBody>
          <a:bodyPr/>
          <a:lstStyle/>
          <a:p>
            <a:pPr>
              <a:spcBef>
                <a:spcPct val="0"/>
              </a:spcBef>
              <a:buClrTx/>
              <a:buSzTx/>
              <a:buFontTx/>
              <a:buNone/>
            </a:pPr>
            <a:r>
              <a:rPr lang="ar-SA" sz="17300" b="1" dirty="0" smtClean="0">
                <a:solidFill>
                  <a:srgbClr val="922E54"/>
                </a:solidFill>
                <a:cs typeface="Majidi" pitchFamily="2" charset="-78"/>
              </a:rPr>
              <a:t>ذِكْر</a:t>
            </a:r>
            <a:endParaRPr lang="en-US" sz="17300" b="1" dirty="0" smtClean="0">
              <a:solidFill>
                <a:srgbClr val="922E54"/>
              </a:solidFill>
              <a:cs typeface="Majidi" pitchFamily="2" charset="-78"/>
            </a:endParaRPr>
          </a:p>
        </p:txBody>
      </p:sp>
      <p:sp>
        <p:nvSpPr>
          <p:cNvPr id="21525" name="Text Box 21"/>
          <p:cNvSpPr txBox="1">
            <a:spLocks noChangeArrowheads="1"/>
          </p:cNvSpPr>
          <p:nvPr/>
        </p:nvSpPr>
        <p:spPr bwMode="auto">
          <a:xfrm>
            <a:off x="533400" y="3395008"/>
            <a:ext cx="5410200" cy="1938992"/>
          </a:xfrm>
          <a:prstGeom prst="rect">
            <a:avLst/>
          </a:prstGeom>
          <a:noFill/>
          <a:ln w="9525">
            <a:noFill/>
            <a:miter lim="800000"/>
            <a:headEnd/>
            <a:tailEnd/>
          </a:ln>
        </p:spPr>
        <p:txBody>
          <a:bodyPr>
            <a:spAutoFit/>
          </a:bodyPr>
          <a:lstStyle/>
          <a:p>
            <a:pPr marL="573088" indent="-573088">
              <a:spcBef>
                <a:spcPct val="50000"/>
              </a:spcBef>
              <a:buFontTx/>
              <a:buAutoNum type="arabicPeriod"/>
            </a:pPr>
            <a:r>
              <a:rPr lang="en-US" dirty="0">
                <a:solidFill>
                  <a:schemeClr val="accent4">
                    <a:lumMod val="10000"/>
                  </a:schemeClr>
                </a:solidFill>
                <a:latin typeface="Calibri" pitchFamily="34" charset="0"/>
                <a:cs typeface="Arial" pitchFamily="34" charset="0"/>
              </a:rPr>
              <a:t> </a:t>
            </a:r>
            <a:r>
              <a:rPr lang="ru-RU" dirty="0" smtClean="0">
                <a:solidFill>
                  <a:schemeClr val="accent4">
                    <a:lumMod val="10000"/>
                  </a:schemeClr>
                </a:solidFill>
                <a:latin typeface="Calibri" pitchFamily="34" charset="0"/>
                <a:cs typeface="Arial" pitchFamily="34" charset="0"/>
              </a:rPr>
              <a:t>понимать</a:t>
            </a:r>
            <a:endParaRPr lang="en-US" dirty="0">
              <a:solidFill>
                <a:schemeClr val="accent4">
                  <a:lumMod val="10000"/>
                </a:schemeClr>
              </a:solidFill>
              <a:latin typeface="Calibri" pitchFamily="34" charset="0"/>
              <a:cs typeface="Arial" pitchFamily="34" charset="0"/>
            </a:endParaRPr>
          </a:p>
          <a:p>
            <a:pPr marL="573088" indent="-573088">
              <a:spcBef>
                <a:spcPct val="50000"/>
              </a:spcBef>
              <a:buFontTx/>
              <a:buAutoNum type="arabicPeriod"/>
            </a:pPr>
            <a:r>
              <a:rPr lang="en-US" dirty="0">
                <a:solidFill>
                  <a:schemeClr val="accent4">
                    <a:lumMod val="10000"/>
                  </a:schemeClr>
                </a:solidFill>
                <a:latin typeface="Calibri" pitchFamily="34" charset="0"/>
                <a:cs typeface="Arial" pitchFamily="34" charset="0"/>
              </a:rPr>
              <a:t> </a:t>
            </a:r>
            <a:r>
              <a:rPr lang="ru-RU" dirty="0" smtClean="0">
                <a:solidFill>
                  <a:schemeClr val="accent4">
                    <a:lumMod val="10000"/>
                  </a:schemeClr>
                </a:solidFill>
                <a:latin typeface="Calibri" pitchFamily="34" charset="0"/>
                <a:cs typeface="Arial" pitchFamily="34" charset="0"/>
              </a:rPr>
              <a:t>запонимать</a:t>
            </a:r>
            <a:endParaRPr lang="en-US" dirty="0">
              <a:solidFill>
                <a:schemeClr val="accent4">
                  <a:lumMod val="10000"/>
                </a:schemeClr>
              </a:solidFill>
              <a:latin typeface="Calibri" pitchFamily="34" charset="0"/>
              <a:cs typeface="Arial" pitchFamily="34" charset="0"/>
            </a:endParaRPr>
          </a:p>
        </p:txBody>
      </p:sp>
      <p:sp>
        <p:nvSpPr>
          <p:cNvPr id="10" name="Text Box 19"/>
          <p:cNvSpPr txBox="1">
            <a:spLocks noChangeArrowheads="1"/>
          </p:cNvSpPr>
          <p:nvPr/>
        </p:nvSpPr>
        <p:spPr bwMode="auto">
          <a:xfrm>
            <a:off x="762000" y="2433935"/>
            <a:ext cx="1447800" cy="461665"/>
          </a:xfrm>
          <a:prstGeom prst="rect">
            <a:avLst/>
          </a:prstGeom>
          <a:noFill/>
          <a:ln w="9525">
            <a:noFill/>
            <a:miter lim="800000"/>
            <a:headEnd/>
            <a:tailEnd/>
          </a:ln>
        </p:spPr>
        <p:txBody>
          <a:bodyPr>
            <a:spAutoFit/>
          </a:bodyPr>
          <a:lstStyle/>
          <a:p>
            <a:pPr algn="ctr" rtl="1">
              <a:spcBef>
                <a:spcPct val="50000"/>
              </a:spcBef>
            </a:pPr>
            <a:r>
              <a:rPr lang="ar-SA" sz="2400" b="0" dirty="0">
                <a:latin typeface="Calibri" pitchFamily="34" charset="0"/>
                <a:cs typeface="Arial" pitchFamily="34" charset="0"/>
              </a:rPr>
              <a:t>ذ ك ر</a:t>
            </a:r>
            <a:endParaRPr lang="en-US" sz="2400" b="0" dirty="0">
              <a:latin typeface="Calibri" pitchFamily="34" charset="0"/>
              <a:cs typeface="Arial" pitchFamily="34" charset="0"/>
            </a:endParaRPr>
          </a:p>
        </p:txBody>
      </p:sp>
      <p:pic>
        <p:nvPicPr>
          <p:cNvPr id="11" name="Picture 6"/>
          <p:cNvPicPr>
            <a:picLocks noChangeAspect="1"/>
          </p:cNvPicPr>
          <p:nvPr/>
        </p:nvPicPr>
        <p:blipFill>
          <a:blip r:embed="rId4" cstate="print"/>
          <a:srcRect/>
          <a:stretch>
            <a:fillRect/>
          </a:stretch>
        </p:blipFill>
        <p:spPr bwMode="auto">
          <a:xfrm>
            <a:off x="228600" y="227013"/>
            <a:ext cx="8686800" cy="2211387"/>
          </a:xfrm>
          <a:prstGeom prst="rect">
            <a:avLst/>
          </a:prstGeom>
          <a:noFill/>
          <a:ln w="9525">
            <a:noFill/>
            <a:miter lim="800000"/>
            <a:headEnd/>
            <a:tailEnd/>
          </a:ln>
        </p:spPr>
      </p:pic>
      <p:graphicFrame>
        <p:nvGraphicFramePr>
          <p:cNvPr id="12" name="Group 22"/>
          <p:cNvGraphicFramePr>
            <a:graphicFrameLocks/>
          </p:cNvGraphicFramePr>
          <p:nvPr/>
        </p:nvGraphicFramePr>
        <p:xfrm>
          <a:off x="457199" y="457200"/>
          <a:ext cx="8229601" cy="1752600"/>
        </p:xfrm>
        <a:graphic>
          <a:graphicData uri="http://schemas.openxmlformats.org/drawingml/2006/table">
            <a:tbl>
              <a:tblPr rtl="1"/>
              <a:tblGrid>
                <a:gridCol w="1796528"/>
                <a:gridCol w="2349648"/>
                <a:gridCol w="1797424"/>
                <a:gridCol w="2286001"/>
              </a:tblGrid>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وَلَقَدْ</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يَسَّرْنَا </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الْقُرْاٰنَ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لِلذِّكْرِ</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C1EDFB"/>
                    </a:solidFill>
                  </a:tcPr>
                </a:tc>
              </a:tr>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kern="1200" dirty="0" smtClean="0">
                          <a:solidFill>
                            <a:schemeClr val="tx1">
                              <a:lumMod val="50000"/>
                            </a:schemeClr>
                          </a:solidFill>
                          <a:latin typeface="Calibri" pitchFamily="34" charset="0"/>
                          <a:ea typeface="+mn-ea"/>
                          <a:cs typeface="Alvi Nastaleeq" pitchFamily="2" charset="-78"/>
                        </a:rPr>
                        <a:t>И</a:t>
                      </a:r>
                      <a:r>
                        <a:rPr lang="ru-RU" sz="2000" b="1" kern="1200" baseline="0" dirty="0" smtClean="0">
                          <a:solidFill>
                            <a:schemeClr val="tx1">
                              <a:lumMod val="50000"/>
                            </a:schemeClr>
                          </a:solidFill>
                          <a:latin typeface="Calibri" pitchFamily="34" charset="0"/>
                          <a:ea typeface="+mn-ea"/>
                          <a:cs typeface="Alvi Nastaleeq" pitchFamily="2" charset="-78"/>
                        </a:rPr>
                        <a:t> действительно</a:t>
                      </a:r>
                      <a:endParaRPr lang="en-US" sz="20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Мы облегчили</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Коран</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для понимания и запоминания</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Tree>
  </p:cSld>
  <p:clrMapOvr>
    <a:overrideClrMapping bg1="dk2" tx1="lt1" bg2="dk1" tx2="lt2" accent1="accent1" accent2="accent2" accent3="accent3" accent4="accent4" accent5="accent5" accent6="accent6" hlink="hlink" folHlink="folHlink"/>
  </p:clrMapOvr>
  <p:transition advTm="66971"/>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8" name="Rectangle 20"/>
          <p:cNvSpPr>
            <a:spLocks noGrp="1" noChangeArrowheads="1"/>
          </p:cNvSpPr>
          <p:nvPr>
            <p:ph type="subTitle" sz="quarter" idx="1"/>
          </p:nvPr>
        </p:nvSpPr>
        <p:spPr>
          <a:xfrm>
            <a:off x="609600" y="2906358"/>
            <a:ext cx="7924800" cy="2778125"/>
          </a:xfrm>
        </p:spPr>
        <p:txBody>
          <a:bodyPr/>
          <a:lstStyle/>
          <a:p>
            <a:pPr marL="548640" indent="-548640" algn="l" rtl="0">
              <a:buFont typeface="Wingdings" pitchFamily="2" charset="2"/>
              <a:buChar char="Ø"/>
            </a:pPr>
            <a:r>
              <a:rPr lang="ru-RU" sz="2400" dirty="0" smtClean="0"/>
              <a:t>Коран легок для запоминания и понимания, и извлечения из него уроков.</a:t>
            </a:r>
            <a:endParaRPr lang="en-US" sz="2400" dirty="0" smtClean="0"/>
          </a:p>
        </p:txBody>
      </p:sp>
      <p:sp>
        <p:nvSpPr>
          <p:cNvPr id="22547" name="Rectangle 19"/>
          <p:cNvSpPr>
            <a:spLocks noChangeArrowheads="1"/>
          </p:cNvSpPr>
          <p:nvPr/>
        </p:nvSpPr>
        <p:spPr bwMode="auto">
          <a:xfrm>
            <a:off x="457200" y="125413"/>
            <a:ext cx="8229600" cy="331787"/>
          </a:xfrm>
          <a:prstGeom prst="rect">
            <a:avLst/>
          </a:prstGeom>
          <a:noFill/>
          <a:ln w="9525">
            <a:noFill/>
            <a:miter lim="800000"/>
            <a:headEnd/>
            <a:tailEnd/>
          </a:ln>
        </p:spPr>
        <p:txBody>
          <a:bodyPr anchor="ctr"/>
          <a:lstStyle/>
          <a:p>
            <a:pPr algn="ctr" eaLnBrk="0" hangingPunct="0"/>
            <a:r>
              <a:rPr lang="ru-RU" sz="3600" dirty="0" smtClean="0">
                <a:latin typeface="Calibri" pitchFamily="34" charset="0"/>
                <a:cs typeface="Nafees Web Naskh" pitchFamily="2" charset="-78"/>
              </a:rPr>
              <a:t>Посыл </a:t>
            </a:r>
            <a:endParaRPr lang="en-US" sz="3600" dirty="0">
              <a:latin typeface="Calibri" pitchFamily="34" charset="0"/>
              <a:cs typeface="Nafees Web Naskh" pitchFamily="2" charset="-78"/>
            </a:endParaRPr>
          </a:p>
        </p:txBody>
      </p:sp>
      <p:pic>
        <p:nvPicPr>
          <p:cNvPr id="10" name="Picture 6"/>
          <p:cNvPicPr>
            <a:picLocks noChangeAspect="1"/>
          </p:cNvPicPr>
          <p:nvPr/>
        </p:nvPicPr>
        <p:blipFill>
          <a:blip r:embed="rId3" cstate="print"/>
          <a:srcRect/>
          <a:stretch>
            <a:fillRect/>
          </a:stretch>
        </p:blipFill>
        <p:spPr bwMode="auto">
          <a:xfrm>
            <a:off x="228600" y="608013"/>
            <a:ext cx="8686800" cy="2211387"/>
          </a:xfrm>
          <a:prstGeom prst="rect">
            <a:avLst/>
          </a:prstGeom>
          <a:noFill/>
          <a:ln w="9525">
            <a:noFill/>
            <a:miter lim="800000"/>
            <a:headEnd/>
            <a:tailEnd/>
          </a:ln>
        </p:spPr>
      </p:pic>
      <p:graphicFrame>
        <p:nvGraphicFramePr>
          <p:cNvPr id="11" name="Group 22"/>
          <p:cNvGraphicFramePr>
            <a:graphicFrameLocks/>
          </p:cNvGraphicFramePr>
          <p:nvPr/>
        </p:nvGraphicFramePr>
        <p:xfrm>
          <a:off x="457199" y="838200"/>
          <a:ext cx="8229601" cy="1752600"/>
        </p:xfrm>
        <a:graphic>
          <a:graphicData uri="http://schemas.openxmlformats.org/drawingml/2006/table">
            <a:tbl>
              <a:tblPr rtl="1"/>
              <a:tblGrid>
                <a:gridCol w="1796528"/>
                <a:gridCol w="2349648"/>
                <a:gridCol w="1797424"/>
                <a:gridCol w="2286001"/>
              </a:tblGrid>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وَلَقَدْ</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يَسَّرْنَا </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الْقُرْاٰنَ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لِلذِّكْرِ</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r>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kern="1200" dirty="0" smtClean="0">
                          <a:solidFill>
                            <a:schemeClr val="tx1">
                              <a:lumMod val="50000"/>
                            </a:schemeClr>
                          </a:solidFill>
                          <a:latin typeface="Calibri" pitchFamily="34" charset="0"/>
                          <a:ea typeface="+mn-ea"/>
                          <a:cs typeface="Alvi Nastaleeq" pitchFamily="2" charset="-78"/>
                        </a:rPr>
                        <a:t>И</a:t>
                      </a:r>
                      <a:r>
                        <a:rPr lang="ru-RU" sz="2000" b="1" kern="1200" baseline="0" dirty="0" smtClean="0">
                          <a:solidFill>
                            <a:schemeClr val="tx1">
                              <a:lumMod val="50000"/>
                            </a:schemeClr>
                          </a:solidFill>
                          <a:latin typeface="Calibri" pitchFamily="34" charset="0"/>
                          <a:ea typeface="+mn-ea"/>
                          <a:cs typeface="Alvi Nastaleeq" pitchFamily="2" charset="-78"/>
                        </a:rPr>
                        <a:t> действительно</a:t>
                      </a:r>
                      <a:endParaRPr lang="en-US" sz="20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Мы облегчили</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Коран</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для понимания и запоминания</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422527477"/>
      </p:ext>
    </p:extLst>
  </p:cSld>
  <p:clrMapOvr>
    <a:masterClrMapping/>
  </p:clrMapOvr>
  <p:transition advTm="22854"/>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8" name="Rectangle 20"/>
          <p:cNvSpPr>
            <a:spLocks noGrp="1" noChangeArrowheads="1"/>
          </p:cNvSpPr>
          <p:nvPr>
            <p:ph type="subTitle" sz="quarter" idx="1"/>
          </p:nvPr>
        </p:nvSpPr>
        <p:spPr>
          <a:xfrm>
            <a:off x="609600" y="2906358"/>
            <a:ext cx="7924800" cy="2778125"/>
          </a:xfrm>
        </p:spPr>
        <p:txBody>
          <a:bodyPr/>
          <a:lstStyle/>
          <a:p>
            <a:pPr marL="548640" indent="-548640" algn="l">
              <a:buFont typeface="Wingdings" pitchFamily="2" charset="2"/>
              <a:buChar char="Ø"/>
            </a:pPr>
            <a:r>
              <a:rPr lang="ru-RU" sz="2400" dirty="0"/>
              <a:t>Коран легок для запоминания и понимания, и извлечения из него уроков.</a:t>
            </a:r>
            <a:endParaRPr lang="en-US" sz="2400" dirty="0" smtClean="0"/>
          </a:p>
          <a:p>
            <a:pPr marL="548640" indent="-548640" algn="l">
              <a:buFont typeface="Wingdings" pitchFamily="2" charset="2"/>
              <a:buChar char="Ø"/>
            </a:pPr>
            <a:r>
              <a:rPr lang="az-Latn-AZ" sz="2400" dirty="0"/>
              <a:t>Проявите </a:t>
            </a:r>
            <a:r>
              <a:rPr lang="az-Latn-AZ" sz="2400" dirty="0" smtClean="0"/>
              <a:t>свою </a:t>
            </a:r>
            <a:r>
              <a:rPr lang="az-Latn-AZ" sz="2400" dirty="0"/>
              <a:t>благодарность </a:t>
            </a:r>
            <a:r>
              <a:rPr lang="ru-RU" sz="2400" dirty="0" smtClean="0"/>
              <a:t>Аллаху, </a:t>
            </a:r>
            <a:r>
              <a:rPr lang="az-Latn-AZ" sz="2400" dirty="0" smtClean="0"/>
              <a:t>начав </a:t>
            </a:r>
            <a:r>
              <a:rPr lang="az-Latn-AZ" sz="2400" dirty="0"/>
              <a:t>учить Коран как можно </a:t>
            </a:r>
            <a:r>
              <a:rPr lang="az-Latn-AZ" sz="2400" dirty="0" smtClean="0"/>
              <a:t>скорее</a:t>
            </a:r>
            <a:r>
              <a:rPr lang="en-US" sz="2400" dirty="0" smtClean="0"/>
              <a:t>. </a:t>
            </a:r>
          </a:p>
        </p:txBody>
      </p:sp>
      <p:sp>
        <p:nvSpPr>
          <p:cNvPr id="22547" name="Rectangle 19"/>
          <p:cNvSpPr>
            <a:spLocks noChangeArrowheads="1"/>
          </p:cNvSpPr>
          <p:nvPr/>
        </p:nvSpPr>
        <p:spPr bwMode="auto">
          <a:xfrm>
            <a:off x="457200" y="125413"/>
            <a:ext cx="8229600" cy="331787"/>
          </a:xfrm>
          <a:prstGeom prst="rect">
            <a:avLst/>
          </a:prstGeom>
          <a:noFill/>
          <a:ln w="9525">
            <a:noFill/>
            <a:miter lim="800000"/>
            <a:headEnd/>
            <a:tailEnd/>
          </a:ln>
        </p:spPr>
        <p:txBody>
          <a:bodyPr anchor="ctr"/>
          <a:lstStyle/>
          <a:p>
            <a:pPr algn="ctr" eaLnBrk="0" hangingPunct="0"/>
            <a:r>
              <a:rPr lang="ru-RU" sz="3600" dirty="0" smtClean="0">
                <a:latin typeface="Calibri" pitchFamily="34" charset="0"/>
                <a:cs typeface="Nafees Web Naskh" pitchFamily="2" charset="-78"/>
              </a:rPr>
              <a:t>Посыл </a:t>
            </a:r>
            <a:endParaRPr lang="en-US" sz="3600" dirty="0">
              <a:latin typeface="Calibri" pitchFamily="34" charset="0"/>
              <a:cs typeface="Nafees Web Naskh" pitchFamily="2" charset="-78"/>
            </a:endParaRPr>
          </a:p>
        </p:txBody>
      </p:sp>
      <p:pic>
        <p:nvPicPr>
          <p:cNvPr id="10" name="Picture 6"/>
          <p:cNvPicPr>
            <a:picLocks noChangeAspect="1"/>
          </p:cNvPicPr>
          <p:nvPr/>
        </p:nvPicPr>
        <p:blipFill>
          <a:blip r:embed="rId3" cstate="print"/>
          <a:srcRect/>
          <a:stretch>
            <a:fillRect/>
          </a:stretch>
        </p:blipFill>
        <p:spPr bwMode="auto">
          <a:xfrm>
            <a:off x="228600" y="608013"/>
            <a:ext cx="8686800" cy="2211387"/>
          </a:xfrm>
          <a:prstGeom prst="rect">
            <a:avLst/>
          </a:prstGeom>
          <a:noFill/>
          <a:ln w="9525">
            <a:noFill/>
            <a:miter lim="800000"/>
            <a:headEnd/>
            <a:tailEnd/>
          </a:ln>
        </p:spPr>
      </p:pic>
      <p:graphicFrame>
        <p:nvGraphicFramePr>
          <p:cNvPr id="11" name="Group 22"/>
          <p:cNvGraphicFramePr>
            <a:graphicFrameLocks/>
          </p:cNvGraphicFramePr>
          <p:nvPr/>
        </p:nvGraphicFramePr>
        <p:xfrm>
          <a:off x="457199" y="838200"/>
          <a:ext cx="8229601" cy="1752600"/>
        </p:xfrm>
        <a:graphic>
          <a:graphicData uri="http://schemas.openxmlformats.org/drawingml/2006/table">
            <a:tbl>
              <a:tblPr rtl="1"/>
              <a:tblGrid>
                <a:gridCol w="1796528"/>
                <a:gridCol w="2349648"/>
                <a:gridCol w="1797424"/>
                <a:gridCol w="2286001"/>
              </a:tblGrid>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وَلَقَدْ</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يَسَّرْنَا </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الْقُرْاٰنَ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لِلذِّكْرِ</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r>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kern="1200" dirty="0" smtClean="0">
                          <a:solidFill>
                            <a:schemeClr val="tx1">
                              <a:lumMod val="50000"/>
                            </a:schemeClr>
                          </a:solidFill>
                          <a:latin typeface="Calibri" pitchFamily="34" charset="0"/>
                          <a:ea typeface="+mn-ea"/>
                          <a:cs typeface="Alvi Nastaleeq" pitchFamily="2" charset="-78"/>
                        </a:rPr>
                        <a:t>И</a:t>
                      </a:r>
                      <a:r>
                        <a:rPr lang="ru-RU" sz="2000" b="1" kern="1200" baseline="0" dirty="0" smtClean="0">
                          <a:solidFill>
                            <a:schemeClr val="tx1">
                              <a:lumMod val="50000"/>
                            </a:schemeClr>
                          </a:solidFill>
                          <a:latin typeface="Calibri" pitchFamily="34" charset="0"/>
                          <a:ea typeface="+mn-ea"/>
                          <a:cs typeface="Alvi Nastaleeq" pitchFamily="2" charset="-78"/>
                        </a:rPr>
                        <a:t> действительно</a:t>
                      </a:r>
                      <a:endParaRPr lang="en-US" sz="20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Мы облегчили</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Коран</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для понимания и запоминания</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422527477"/>
      </p:ext>
    </p:extLst>
  </p:cSld>
  <p:clrMapOvr>
    <a:masterClrMapping/>
  </p:clrMapOvr>
  <p:transition advTm="22854"/>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body" sz="half" idx="1"/>
          </p:nvPr>
        </p:nvSpPr>
        <p:spPr>
          <a:xfrm>
            <a:off x="3276600" y="4724400"/>
            <a:ext cx="5867400" cy="990600"/>
          </a:xfrm>
        </p:spPr>
        <p:txBody>
          <a:bodyPr/>
          <a:lstStyle/>
          <a:p>
            <a:pPr marL="0" indent="0" algn="ctr" eaLnBrk="1" hangingPunct="1">
              <a:buNone/>
            </a:pPr>
            <a:r>
              <a:rPr lang="ru-RU" sz="2400" dirty="0" smtClean="0"/>
              <a:t>4 </a:t>
            </a:r>
            <a:r>
              <a:rPr lang="ru-RU" sz="2400" dirty="0"/>
              <a:t>500 слов, которые повторяются в Коране почти 78000 раз</a:t>
            </a:r>
            <a:endParaRPr lang="ur-PK" sz="2400" dirty="0">
              <a:cs typeface="Tahoma" pitchFamily="34" charset="0"/>
            </a:endParaRPr>
          </a:p>
        </p:txBody>
      </p:sp>
      <p:pic>
        <p:nvPicPr>
          <p:cNvPr id="33795" name="Picture 2" descr="C:\Users\ghazy\Desktop\battery.png"/>
          <p:cNvPicPr>
            <a:picLocks noChangeAspect="1" noChangeArrowheads="1"/>
          </p:cNvPicPr>
          <p:nvPr/>
        </p:nvPicPr>
        <p:blipFill>
          <a:blip r:embed="rId2" cstate="print"/>
          <a:srcRect/>
          <a:stretch>
            <a:fillRect/>
          </a:stretch>
        </p:blipFill>
        <p:spPr bwMode="auto">
          <a:xfrm>
            <a:off x="33338" y="42863"/>
            <a:ext cx="1371600" cy="6769100"/>
          </a:xfrm>
          <a:prstGeom prst="rect">
            <a:avLst/>
          </a:prstGeom>
          <a:noFill/>
          <a:ln w="9525">
            <a:noFill/>
            <a:miter lim="800000"/>
            <a:headEnd/>
            <a:tailEnd/>
          </a:ln>
        </p:spPr>
      </p:pic>
      <p:sp>
        <p:nvSpPr>
          <p:cNvPr id="24" name="Rounded Rectangular Callout 23"/>
          <p:cNvSpPr/>
          <p:nvPr/>
        </p:nvSpPr>
        <p:spPr>
          <a:xfrm>
            <a:off x="1981200" y="3048000"/>
            <a:ext cx="6966474" cy="1143000"/>
          </a:xfrm>
          <a:prstGeom prst="wedgeRoundRectCallout">
            <a:avLst>
              <a:gd name="adj1" fmla="val -58079"/>
              <a:gd name="adj2" fmla="val 46036"/>
              <a:gd name="adj3" fmla="val 16667"/>
            </a:avLst>
          </a:prstGeom>
          <a:solidFill>
            <a:srgbClr val="99FF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buFont typeface="Wingdings" pitchFamily="2" charset="2"/>
              <a:buNone/>
              <a:defRPr/>
            </a:pPr>
            <a:r>
              <a:rPr lang="ru-RU" sz="2400" dirty="0" smtClean="0">
                <a:solidFill>
                  <a:srgbClr val="000000"/>
                </a:solidFill>
                <a:latin typeface="Calibri" pitchFamily="34" charset="0"/>
                <a:cs typeface="Arial" pitchFamily="34" charset="0"/>
              </a:rPr>
              <a:t>К концу 6 уроков мы </a:t>
            </a:r>
            <a:r>
              <a:rPr lang="ru-RU" sz="2400" dirty="0" smtClean="0">
                <a:solidFill>
                  <a:srgbClr val="000000"/>
                </a:solidFill>
                <a:latin typeface="Calibri" pitchFamily="34" charset="0"/>
                <a:cs typeface="Arial" pitchFamily="34" charset="0"/>
              </a:rPr>
              <a:t>выучим всего  </a:t>
            </a:r>
            <a:r>
              <a:rPr lang="en-IN" sz="3200" dirty="0" smtClean="0">
                <a:solidFill>
                  <a:srgbClr val="000000"/>
                </a:solidFill>
                <a:latin typeface="Calibri" pitchFamily="34" charset="0"/>
                <a:cs typeface="Arial" pitchFamily="34" charset="0"/>
              </a:rPr>
              <a:t>42 </a:t>
            </a:r>
            <a:r>
              <a:rPr lang="ru-RU" sz="2400" dirty="0" smtClean="0">
                <a:solidFill>
                  <a:srgbClr val="000000"/>
                </a:solidFill>
                <a:latin typeface="Calibri" pitchFamily="34" charset="0"/>
                <a:cs typeface="Arial" pitchFamily="34" charset="0"/>
              </a:rPr>
              <a:t>слова, </a:t>
            </a:r>
            <a:r>
              <a:rPr lang="ru-RU" sz="2400" dirty="0">
                <a:solidFill>
                  <a:srgbClr val="000000"/>
                </a:solidFill>
                <a:latin typeface="Calibri" pitchFamily="34" charset="0"/>
                <a:cs typeface="Arial" pitchFamily="34" charset="0"/>
              </a:rPr>
              <a:t>которые встречаются в Коране</a:t>
            </a:r>
            <a:r>
              <a:rPr lang="en-US" sz="2400" dirty="0" smtClean="0">
                <a:solidFill>
                  <a:srgbClr val="000000"/>
                </a:solidFill>
                <a:latin typeface="Calibri" pitchFamily="34" charset="0"/>
                <a:cs typeface="Arial" pitchFamily="34" charset="0"/>
              </a:rPr>
              <a:t> </a:t>
            </a:r>
            <a:r>
              <a:rPr lang="en-US" sz="3200" dirty="0">
                <a:solidFill>
                  <a:srgbClr val="000000"/>
                </a:solidFill>
                <a:latin typeface="Calibri" pitchFamily="34" charset="0"/>
                <a:cs typeface="Arial" pitchFamily="34" charset="0"/>
              </a:rPr>
              <a:t>22,894 </a:t>
            </a:r>
            <a:r>
              <a:rPr lang="ru-RU" sz="2400" dirty="0" smtClean="0">
                <a:solidFill>
                  <a:srgbClr val="000000"/>
                </a:solidFill>
                <a:latin typeface="Calibri" pitchFamily="34" charset="0"/>
                <a:cs typeface="Arial" pitchFamily="34" charset="0"/>
              </a:rPr>
              <a:t>раз</a:t>
            </a:r>
            <a:endParaRPr lang="en-US" sz="1800" dirty="0">
              <a:solidFill>
                <a:srgbClr val="000000"/>
              </a:solidFill>
              <a:latin typeface="Calibri" pitchFamily="34" charset="0"/>
            </a:endParaRPr>
          </a:p>
        </p:txBody>
      </p:sp>
      <p:sp>
        <p:nvSpPr>
          <p:cNvPr id="25" name="TextBox 24"/>
          <p:cNvSpPr txBox="1"/>
          <p:nvPr/>
        </p:nvSpPr>
        <p:spPr>
          <a:xfrm>
            <a:off x="2984936" y="23642"/>
            <a:ext cx="4087979" cy="70788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4000" kern="0" spc="50" dirty="0">
                <a:ln w="11430"/>
                <a:solidFill>
                  <a:srgbClr val="4BACC6">
                    <a:lumMod val="75000"/>
                  </a:srgbClr>
                </a:solidFill>
                <a:effectLst>
                  <a:outerShdw blurRad="76200" dist="50800" dir="5400000" algn="tl" rotWithShape="0">
                    <a:srgbClr val="000000">
                      <a:alpha val="65000"/>
                    </a:srgbClr>
                  </a:outerShdw>
                </a:effectLst>
                <a:latin typeface="Calibri" pitchFamily="34" charset="0"/>
                <a:cs typeface="Arial" pitchFamily="34" charset="0"/>
              </a:rPr>
              <a:t>Альхамдулиллях</a:t>
            </a:r>
            <a:endParaRPr lang="en-US" sz="4000" kern="0" spc="50" dirty="0">
              <a:ln w="11430"/>
              <a:solidFill>
                <a:srgbClr val="922E54"/>
              </a:solidFill>
              <a:effectLst>
                <a:outerShdw blurRad="76200" dist="50800" dir="5400000" algn="tl" rotWithShape="0">
                  <a:srgbClr val="000000">
                    <a:alpha val="65000"/>
                  </a:srgbClr>
                </a:outerShdw>
              </a:effectLst>
              <a:latin typeface="Calibri" pitchFamily="34" charset="0"/>
              <a:cs typeface="Arial" pitchFamily="34" charset="0"/>
            </a:endParaRPr>
          </a:p>
        </p:txBody>
      </p:sp>
      <p:pic>
        <p:nvPicPr>
          <p:cNvPr id="33802" name="Picture 5" descr="C:\Users\lenovo\Downloads\Rose_Stock_by_BreAnn (2).gif"/>
          <p:cNvPicPr>
            <a:picLocks noChangeAspect="1" noChangeArrowheads="1"/>
          </p:cNvPicPr>
          <p:nvPr/>
        </p:nvPicPr>
        <p:blipFill>
          <a:blip r:embed="rId3" cstate="print"/>
          <a:srcRect l="7927" r="8664"/>
          <a:stretch>
            <a:fillRect/>
          </a:stretch>
        </p:blipFill>
        <p:spPr bwMode="auto">
          <a:xfrm rot="16604089" flipV="1">
            <a:off x="4055269" y="505619"/>
            <a:ext cx="1449388" cy="2209800"/>
          </a:xfrm>
          <a:prstGeom prst="rect">
            <a:avLst/>
          </a:prstGeom>
          <a:noFill/>
          <a:ln w="9525">
            <a:noFill/>
            <a:miter lim="800000"/>
            <a:headEnd/>
            <a:tailEnd/>
          </a:ln>
        </p:spPr>
      </p:pic>
      <p:pic>
        <p:nvPicPr>
          <p:cNvPr id="9" name="Picture 8" descr="10-8-2013 7-37-52 PM.png"/>
          <p:cNvPicPr>
            <a:picLocks noChangeAspect="1"/>
          </p:cNvPicPr>
          <p:nvPr/>
        </p:nvPicPr>
        <p:blipFill>
          <a:blip r:embed="rId4" cstate="print"/>
          <a:srcRect t="12827" b="436"/>
          <a:stretch>
            <a:fillRect/>
          </a:stretch>
        </p:blipFill>
        <p:spPr bwMode="auto">
          <a:xfrm>
            <a:off x="41275" y="4114800"/>
            <a:ext cx="1349375" cy="2536825"/>
          </a:xfrm>
          <a:prstGeom prst="rect">
            <a:avLst/>
          </a:prstGeom>
          <a:noFill/>
          <a:ln w="9525">
            <a:noFill/>
            <a:miter lim="800000"/>
            <a:headEnd/>
            <a:tailEnd/>
          </a:ln>
        </p:spPr>
      </p:pic>
      <p:sp>
        <p:nvSpPr>
          <p:cNvPr id="33797" name="Rectangle 16"/>
          <p:cNvSpPr>
            <a:spLocks noChangeArrowheads="1"/>
          </p:cNvSpPr>
          <p:nvPr/>
        </p:nvSpPr>
        <p:spPr bwMode="auto">
          <a:xfrm>
            <a:off x="76200" y="92075"/>
            <a:ext cx="1295400" cy="6503988"/>
          </a:xfrm>
          <a:prstGeom prst="rect">
            <a:avLst/>
          </a:prstGeom>
          <a:noFill/>
          <a:ln w="9525">
            <a:noFill/>
            <a:miter lim="800000"/>
            <a:headEnd/>
            <a:tailEnd/>
          </a:ln>
        </p:spPr>
        <p:txBody>
          <a:bodyPr>
            <a:spAutoFit/>
          </a:bodyPr>
          <a:lstStyle/>
          <a:p>
            <a:pPr algn="ctr">
              <a:lnSpc>
                <a:spcPts val="5000"/>
              </a:lnSpc>
            </a:pPr>
            <a:r>
              <a:rPr lang="en-US" sz="2000" dirty="0">
                <a:solidFill>
                  <a:srgbClr val="000000"/>
                </a:solidFill>
                <a:latin typeface="Calibri" pitchFamily="34" charset="0"/>
              </a:rPr>
              <a:t>78.000 </a:t>
            </a:r>
          </a:p>
          <a:p>
            <a:pPr algn="ctr">
              <a:lnSpc>
                <a:spcPts val="5000"/>
              </a:lnSpc>
            </a:pPr>
            <a:r>
              <a:rPr lang="en-US" sz="2000" dirty="0">
                <a:solidFill>
                  <a:srgbClr val="000000"/>
                </a:solidFill>
                <a:latin typeface="Calibri" pitchFamily="34" charset="0"/>
              </a:rPr>
              <a:t>70.000</a:t>
            </a:r>
          </a:p>
          <a:p>
            <a:pPr algn="ctr">
              <a:lnSpc>
                <a:spcPts val="5000"/>
              </a:lnSpc>
            </a:pPr>
            <a:r>
              <a:rPr lang="en-US" sz="2000" dirty="0">
                <a:solidFill>
                  <a:srgbClr val="000000"/>
                </a:solidFill>
                <a:latin typeface="Calibri" pitchFamily="34" charset="0"/>
              </a:rPr>
              <a:t>60.000</a:t>
            </a:r>
          </a:p>
          <a:p>
            <a:pPr algn="ctr">
              <a:lnSpc>
                <a:spcPts val="5000"/>
              </a:lnSpc>
            </a:pPr>
            <a:r>
              <a:rPr lang="en-US" sz="2000" dirty="0">
                <a:solidFill>
                  <a:srgbClr val="000000"/>
                </a:solidFill>
                <a:latin typeface="Calibri" pitchFamily="34" charset="0"/>
              </a:rPr>
              <a:t>50.000</a:t>
            </a:r>
          </a:p>
          <a:p>
            <a:pPr algn="ctr">
              <a:lnSpc>
                <a:spcPts val="5000"/>
              </a:lnSpc>
            </a:pPr>
            <a:r>
              <a:rPr lang="en-US" sz="2000" dirty="0">
                <a:solidFill>
                  <a:srgbClr val="000000"/>
                </a:solidFill>
                <a:latin typeface="Calibri" pitchFamily="34" charset="0"/>
              </a:rPr>
              <a:t>40.000</a:t>
            </a:r>
          </a:p>
          <a:p>
            <a:pPr algn="ctr">
              <a:lnSpc>
                <a:spcPts val="5000"/>
              </a:lnSpc>
            </a:pPr>
            <a:r>
              <a:rPr lang="en-US" sz="2000" dirty="0">
                <a:solidFill>
                  <a:srgbClr val="000000"/>
                </a:solidFill>
                <a:latin typeface="Calibri" pitchFamily="34" charset="0"/>
              </a:rPr>
              <a:t>30.000</a:t>
            </a:r>
          </a:p>
          <a:p>
            <a:pPr algn="ctr">
              <a:lnSpc>
                <a:spcPts val="5000"/>
              </a:lnSpc>
            </a:pPr>
            <a:r>
              <a:rPr lang="en-US" sz="2000" dirty="0">
                <a:solidFill>
                  <a:srgbClr val="000000"/>
                </a:solidFill>
                <a:latin typeface="Calibri" pitchFamily="34" charset="0"/>
              </a:rPr>
              <a:t>20.000</a:t>
            </a:r>
          </a:p>
          <a:p>
            <a:pPr algn="ctr">
              <a:lnSpc>
                <a:spcPts val="5000"/>
              </a:lnSpc>
            </a:pPr>
            <a:r>
              <a:rPr lang="en-US" sz="2000" dirty="0">
                <a:solidFill>
                  <a:srgbClr val="000000"/>
                </a:solidFill>
                <a:latin typeface="Calibri" pitchFamily="34" charset="0"/>
              </a:rPr>
              <a:t>10.000</a:t>
            </a:r>
          </a:p>
          <a:p>
            <a:pPr algn="ctr">
              <a:lnSpc>
                <a:spcPts val="5000"/>
              </a:lnSpc>
            </a:pPr>
            <a:r>
              <a:rPr lang="en-US" sz="2000" dirty="0" smtClean="0">
                <a:solidFill>
                  <a:srgbClr val="000000"/>
                </a:solidFill>
                <a:latin typeface="Calibri" pitchFamily="34" charset="0"/>
              </a:rPr>
              <a:t>5.000</a:t>
            </a:r>
          </a:p>
          <a:p>
            <a:pPr algn="ctr">
              <a:lnSpc>
                <a:spcPts val="5000"/>
              </a:lnSpc>
            </a:pPr>
            <a:r>
              <a:rPr lang="en-US" sz="2000" dirty="0" smtClean="0">
                <a:solidFill>
                  <a:srgbClr val="000000"/>
                </a:solidFill>
                <a:latin typeface="Calibri" pitchFamily="34" charset="0"/>
              </a:rPr>
              <a:t>0</a:t>
            </a:r>
            <a:endParaRPr lang="en-US" sz="2000" dirty="0">
              <a:solidFill>
                <a:srgbClr val="000000"/>
              </a:solidFill>
              <a:latin typeface="Calibri" pitchFamily="34" charset="0"/>
            </a:endParaRPr>
          </a:p>
        </p:txBody>
      </p:sp>
    </p:spTree>
    <p:extLst>
      <p:ext uri="{BB962C8B-B14F-4D97-AF65-F5344CB8AC3E}">
        <p14:creationId xmlns:p14="http://schemas.microsoft.com/office/powerpoint/2010/main" val="1572389350"/>
      </p:ext>
    </p:extLst>
  </p:cSld>
  <p:clrMapOvr>
    <a:masterClrMapping/>
  </p:clrMapOvr>
  <p:transition advTm="8799"/>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8" name="Rectangle 20"/>
          <p:cNvSpPr>
            <a:spLocks noGrp="1" noChangeArrowheads="1"/>
          </p:cNvSpPr>
          <p:nvPr>
            <p:ph type="subTitle" sz="quarter" idx="1"/>
          </p:nvPr>
        </p:nvSpPr>
        <p:spPr>
          <a:xfrm>
            <a:off x="609600" y="2906358"/>
            <a:ext cx="7924800" cy="2778125"/>
          </a:xfrm>
        </p:spPr>
        <p:txBody>
          <a:bodyPr/>
          <a:lstStyle/>
          <a:p>
            <a:pPr marL="548640" indent="-548640" algn="l">
              <a:buFont typeface="Wingdings" pitchFamily="2" charset="2"/>
              <a:buChar char="Ø"/>
            </a:pPr>
            <a:r>
              <a:rPr lang="ru-RU" sz="2400" dirty="0"/>
              <a:t>Коран легок для запоминания и понимания, и извлечения из него уроков.</a:t>
            </a:r>
            <a:endParaRPr lang="en-US" sz="2400" dirty="0"/>
          </a:p>
          <a:p>
            <a:pPr marL="548640" indent="-548640" algn="l">
              <a:buFont typeface="Wingdings" pitchFamily="2" charset="2"/>
              <a:buChar char="Ø"/>
            </a:pPr>
            <a:r>
              <a:rPr lang="az-Latn-AZ" sz="2400" dirty="0"/>
              <a:t>Проявите свою благодарность </a:t>
            </a:r>
            <a:r>
              <a:rPr lang="ru-RU" sz="2400" dirty="0"/>
              <a:t>Аллаху, </a:t>
            </a:r>
            <a:r>
              <a:rPr lang="az-Latn-AZ" sz="2400" dirty="0"/>
              <a:t>начав учить Коран как можно скорее</a:t>
            </a:r>
            <a:r>
              <a:rPr lang="en-US" sz="2400" dirty="0"/>
              <a:t>. </a:t>
            </a:r>
            <a:endParaRPr lang="en-US" sz="2400" dirty="0" smtClean="0"/>
          </a:p>
          <a:p>
            <a:pPr marL="548640" indent="-548640" algn="l">
              <a:buFont typeface="Wingdings" pitchFamily="2" charset="2"/>
              <a:buChar char="Ø"/>
            </a:pPr>
            <a:r>
              <a:rPr lang="ru-RU" sz="2400" dirty="0" smtClean="0"/>
              <a:t>Коран </a:t>
            </a:r>
            <a:r>
              <a:rPr lang="ru-RU" sz="2400" dirty="0"/>
              <a:t>прост и </a:t>
            </a:r>
            <a:r>
              <a:rPr lang="ru-RU" sz="2400" dirty="0" smtClean="0"/>
              <a:t>эффективен для </a:t>
            </a:r>
            <a:r>
              <a:rPr lang="ru-RU" sz="2400" dirty="0" smtClean="0">
                <a:solidFill>
                  <a:schemeClr val="accent1"/>
                </a:solidFill>
              </a:rPr>
              <a:t>консультации</a:t>
            </a:r>
            <a:r>
              <a:rPr lang="ru-RU" sz="2400" dirty="0" smtClean="0"/>
              <a:t> </a:t>
            </a:r>
            <a:r>
              <a:rPr lang="ru-RU" sz="2400" dirty="0"/>
              <a:t>других. Хорошо изучите Коран, чтобы тщательно понять его стиль, аргументы, истории и </a:t>
            </a:r>
            <a:r>
              <a:rPr lang="ru-RU" sz="2400" dirty="0" smtClean="0"/>
              <a:t>докaзательства.</a:t>
            </a:r>
            <a:endParaRPr lang="en-US" sz="2400" dirty="0" smtClean="0"/>
          </a:p>
          <a:p>
            <a:pPr marL="548640" indent="-548640" algn="l" rtl="0">
              <a:buFont typeface="Wingdings" pitchFamily="2" charset="2"/>
              <a:buChar char="Ø"/>
            </a:pPr>
            <a:endParaRPr lang="en-US" sz="2400" dirty="0" smtClean="0"/>
          </a:p>
        </p:txBody>
      </p:sp>
      <p:sp>
        <p:nvSpPr>
          <p:cNvPr id="22547" name="Rectangle 19"/>
          <p:cNvSpPr>
            <a:spLocks noChangeArrowheads="1"/>
          </p:cNvSpPr>
          <p:nvPr/>
        </p:nvSpPr>
        <p:spPr bwMode="auto">
          <a:xfrm>
            <a:off x="457200" y="125413"/>
            <a:ext cx="8229600" cy="331787"/>
          </a:xfrm>
          <a:prstGeom prst="rect">
            <a:avLst/>
          </a:prstGeom>
          <a:noFill/>
          <a:ln w="9525">
            <a:noFill/>
            <a:miter lim="800000"/>
            <a:headEnd/>
            <a:tailEnd/>
          </a:ln>
        </p:spPr>
        <p:txBody>
          <a:bodyPr anchor="ctr"/>
          <a:lstStyle/>
          <a:p>
            <a:pPr algn="ctr" eaLnBrk="0" hangingPunct="0"/>
            <a:r>
              <a:rPr lang="ru-RU" sz="3600" dirty="0" smtClean="0">
                <a:latin typeface="Calibri" pitchFamily="34" charset="0"/>
                <a:cs typeface="Nafees Web Naskh" pitchFamily="2" charset="-78"/>
              </a:rPr>
              <a:t>Посыл </a:t>
            </a:r>
            <a:endParaRPr lang="en-US" sz="3600" dirty="0">
              <a:latin typeface="Calibri" pitchFamily="34" charset="0"/>
              <a:cs typeface="Nafees Web Naskh" pitchFamily="2" charset="-78"/>
            </a:endParaRPr>
          </a:p>
        </p:txBody>
      </p:sp>
      <p:pic>
        <p:nvPicPr>
          <p:cNvPr id="10" name="Picture 6"/>
          <p:cNvPicPr>
            <a:picLocks noChangeAspect="1"/>
          </p:cNvPicPr>
          <p:nvPr/>
        </p:nvPicPr>
        <p:blipFill>
          <a:blip r:embed="rId4" cstate="print"/>
          <a:srcRect/>
          <a:stretch>
            <a:fillRect/>
          </a:stretch>
        </p:blipFill>
        <p:spPr bwMode="auto">
          <a:xfrm>
            <a:off x="228600" y="608013"/>
            <a:ext cx="8686800" cy="2211387"/>
          </a:xfrm>
          <a:prstGeom prst="rect">
            <a:avLst/>
          </a:prstGeom>
          <a:noFill/>
          <a:ln w="9525">
            <a:noFill/>
            <a:miter lim="800000"/>
            <a:headEnd/>
            <a:tailEnd/>
          </a:ln>
        </p:spPr>
      </p:pic>
      <p:graphicFrame>
        <p:nvGraphicFramePr>
          <p:cNvPr id="11" name="Group 22"/>
          <p:cNvGraphicFramePr>
            <a:graphicFrameLocks/>
          </p:cNvGraphicFramePr>
          <p:nvPr/>
        </p:nvGraphicFramePr>
        <p:xfrm>
          <a:off x="457199" y="838200"/>
          <a:ext cx="8229601" cy="1752600"/>
        </p:xfrm>
        <a:graphic>
          <a:graphicData uri="http://schemas.openxmlformats.org/drawingml/2006/table">
            <a:tbl>
              <a:tblPr rtl="1"/>
              <a:tblGrid>
                <a:gridCol w="1796528"/>
                <a:gridCol w="2349648"/>
                <a:gridCol w="1797424"/>
                <a:gridCol w="2286001"/>
              </a:tblGrid>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وَلَقَدْ</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يَسَّرْنَا </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الْقُرْاٰنَ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لِلذِّكْرِ</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r>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kern="1200" dirty="0" smtClean="0">
                          <a:solidFill>
                            <a:schemeClr val="tx1">
                              <a:lumMod val="50000"/>
                            </a:schemeClr>
                          </a:solidFill>
                          <a:latin typeface="Calibri" pitchFamily="34" charset="0"/>
                          <a:ea typeface="+mn-ea"/>
                          <a:cs typeface="Alvi Nastaleeq" pitchFamily="2" charset="-78"/>
                        </a:rPr>
                        <a:t>И</a:t>
                      </a:r>
                      <a:r>
                        <a:rPr lang="ru-RU" sz="2000" b="1" kern="1200" baseline="0" dirty="0" smtClean="0">
                          <a:solidFill>
                            <a:schemeClr val="tx1">
                              <a:lumMod val="50000"/>
                            </a:schemeClr>
                          </a:solidFill>
                          <a:latin typeface="Calibri" pitchFamily="34" charset="0"/>
                          <a:ea typeface="+mn-ea"/>
                          <a:cs typeface="Alvi Nastaleeq" pitchFamily="2" charset="-78"/>
                        </a:rPr>
                        <a:t> действительно</a:t>
                      </a:r>
                      <a:endParaRPr lang="en-US" sz="20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Мы облегчили</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Коран</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для понимания и запоминания</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Tree>
  </p:cSld>
  <p:clrMapOvr>
    <a:overrideClrMapping bg1="dk2" tx1="lt1" bg2="dk1" tx2="lt2" accent1="accent1" accent2="accent2" accent3="accent3" accent4="accent4" accent5="accent5" accent6="accent6" hlink="hlink" folHlink="folHlink"/>
  </p:clrMapOvr>
  <p:transition advTm="22854"/>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2" name="Rectangle 20"/>
          <p:cNvSpPr>
            <a:spLocks noGrp="1" noChangeArrowheads="1"/>
          </p:cNvSpPr>
          <p:nvPr>
            <p:ph type="subTitle" sz="quarter" idx="1"/>
          </p:nvPr>
        </p:nvSpPr>
        <p:spPr>
          <a:xfrm>
            <a:off x="533400" y="2907252"/>
            <a:ext cx="8001000" cy="3352800"/>
          </a:xfrm>
        </p:spPr>
        <p:txBody>
          <a:bodyPr/>
          <a:lstStyle/>
          <a:p>
            <a:pPr marL="548640" indent="-548640" algn="just">
              <a:lnSpc>
                <a:spcPct val="90000"/>
              </a:lnSpc>
              <a:buFont typeface="Wingdings" pitchFamily="2" charset="2"/>
              <a:buChar char="Ø"/>
            </a:pPr>
            <a:r>
              <a:rPr lang="ru-RU" sz="2400" dirty="0" smtClean="0"/>
              <a:t>Внесите в свой список «Важно сейчас» изучение Корана и начинайте прямо сейчас!</a:t>
            </a:r>
            <a:endParaRPr lang="en-US" sz="2400" dirty="0" smtClean="0"/>
          </a:p>
        </p:txBody>
      </p:sp>
      <p:sp>
        <p:nvSpPr>
          <p:cNvPr id="10" name="Rectangle 19"/>
          <p:cNvSpPr>
            <a:spLocks noChangeArrowheads="1"/>
          </p:cNvSpPr>
          <p:nvPr/>
        </p:nvSpPr>
        <p:spPr bwMode="auto">
          <a:xfrm>
            <a:off x="457200" y="125413"/>
            <a:ext cx="8229600" cy="331787"/>
          </a:xfrm>
          <a:prstGeom prst="rect">
            <a:avLst/>
          </a:prstGeom>
          <a:noFill/>
          <a:ln w="9525">
            <a:noFill/>
            <a:miter lim="800000"/>
            <a:headEnd/>
            <a:tailEnd/>
          </a:ln>
        </p:spPr>
        <p:txBody>
          <a:bodyPr anchor="ctr"/>
          <a:lstStyle/>
          <a:p>
            <a:pPr algn="ctr" eaLnBrk="0" hangingPunct="0"/>
            <a:r>
              <a:rPr lang="ru-RU" sz="3600" dirty="0" smtClean="0">
                <a:latin typeface="Calibri" pitchFamily="34" charset="0"/>
                <a:cs typeface="Nafees Web Naskh" pitchFamily="2" charset="-78"/>
              </a:rPr>
              <a:t>Посыл </a:t>
            </a:r>
            <a:endParaRPr lang="en-US" sz="3600" dirty="0">
              <a:latin typeface="Calibri" pitchFamily="34" charset="0"/>
              <a:cs typeface="Nafees Web Naskh" pitchFamily="2" charset="-78"/>
            </a:endParaRPr>
          </a:p>
        </p:txBody>
      </p:sp>
      <p:pic>
        <p:nvPicPr>
          <p:cNvPr id="11" name="Picture 6"/>
          <p:cNvPicPr>
            <a:picLocks noChangeAspect="1"/>
          </p:cNvPicPr>
          <p:nvPr/>
        </p:nvPicPr>
        <p:blipFill>
          <a:blip r:embed="rId3" cstate="print"/>
          <a:srcRect/>
          <a:stretch>
            <a:fillRect/>
          </a:stretch>
        </p:blipFill>
        <p:spPr bwMode="auto">
          <a:xfrm>
            <a:off x="228600" y="608013"/>
            <a:ext cx="8686800" cy="2211387"/>
          </a:xfrm>
          <a:prstGeom prst="rect">
            <a:avLst/>
          </a:prstGeom>
          <a:noFill/>
          <a:ln w="9525">
            <a:noFill/>
            <a:miter lim="800000"/>
            <a:headEnd/>
            <a:tailEnd/>
          </a:ln>
        </p:spPr>
      </p:pic>
      <p:graphicFrame>
        <p:nvGraphicFramePr>
          <p:cNvPr id="12" name="Group 22"/>
          <p:cNvGraphicFramePr>
            <a:graphicFrameLocks/>
          </p:cNvGraphicFramePr>
          <p:nvPr/>
        </p:nvGraphicFramePr>
        <p:xfrm>
          <a:off x="457199" y="838200"/>
          <a:ext cx="8229601" cy="1752600"/>
        </p:xfrm>
        <a:graphic>
          <a:graphicData uri="http://schemas.openxmlformats.org/drawingml/2006/table">
            <a:tbl>
              <a:tblPr rtl="1"/>
              <a:tblGrid>
                <a:gridCol w="1796528"/>
                <a:gridCol w="2349648"/>
                <a:gridCol w="1797424"/>
                <a:gridCol w="2286001"/>
              </a:tblGrid>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وَلَقَدْ</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يَسَّرْنَا </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الْقُرْاٰنَ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لِلذِّكْرِ</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r>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kern="1200" dirty="0" smtClean="0">
                          <a:solidFill>
                            <a:schemeClr val="tx1">
                              <a:lumMod val="50000"/>
                            </a:schemeClr>
                          </a:solidFill>
                          <a:latin typeface="Calibri" pitchFamily="34" charset="0"/>
                          <a:ea typeface="+mn-ea"/>
                          <a:cs typeface="Alvi Nastaleeq" pitchFamily="2" charset="-78"/>
                        </a:rPr>
                        <a:t>И</a:t>
                      </a:r>
                      <a:r>
                        <a:rPr lang="ru-RU" sz="2000" b="1" kern="1200" baseline="0" dirty="0" smtClean="0">
                          <a:solidFill>
                            <a:schemeClr val="tx1">
                              <a:lumMod val="50000"/>
                            </a:schemeClr>
                          </a:solidFill>
                          <a:latin typeface="Calibri" pitchFamily="34" charset="0"/>
                          <a:ea typeface="+mn-ea"/>
                          <a:cs typeface="Alvi Nastaleeq" pitchFamily="2" charset="-78"/>
                        </a:rPr>
                        <a:t> действительно</a:t>
                      </a:r>
                      <a:endParaRPr lang="en-US" sz="20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Мы облегчили</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Коран</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для понимания и запоминания</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1708557965"/>
      </p:ext>
    </p:extLst>
  </p:cSld>
  <p:clrMapOvr>
    <a:masterClrMapping/>
  </p:clrMapOvr>
  <p:transition advTm="4337"/>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2" name="Rectangle 20"/>
          <p:cNvSpPr>
            <a:spLocks noGrp="1" noChangeArrowheads="1"/>
          </p:cNvSpPr>
          <p:nvPr>
            <p:ph type="subTitle" sz="quarter" idx="1"/>
          </p:nvPr>
        </p:nvSpPr>
        <p:spPr>
          <a:xfrm>
            <a:off x="533400" y="2907252"/>
            <a:ext cx="8001000" cy="3352800"/>
          </a:xfrm>
        </p:spPr>
        <p:txBody>
          <a:bodyPr/>
          <a:lstStyle/>
          <a:p>
            <a:pPr marL="548640" indent="-548640" algn="just">
              <a:lnSpc>
                <a:spcPct val="90000"/>
              </a:lnSpc>
              <a:buFont typeface="Wingdings" pitchFamily="2" charset="2"/>
              <a:buChar char="Ø"/>
            </a:pPr>
            <a:r>
              <a:rPr lang="ru-RU" sz="2400" dirty="0"/>
              <a:t>Внесите в свой список «Важно сейчас» изучение Корана и начинайте прямо сейчас!</a:t>
            </a:r>
            <a:r>
              <a:rPr lang="en-US" sz="2400" dirty="0" smtClean="0"/>
              <a:t> </a:t>
            </a:r>
          </a:p>
          <a:p>
            <a:pPr marL="548640" indent="-548640" algn="just">
              <a:lnSpc>
                <a:spcPct val="90000"/>
              </a:lnSpc>
              <a:buFont typeface="Wingdings" pitchFamily="2" charset="2"/>
              <a:buChar char="Ø"/>
            </a:pPr>
            <a:r>
              <a:rPr lang="ru-RU" sz="2400" dirty="0" smtClean="0"/>
              <a:t>Этот аят – ответ на ложные предположения о том, что изучать Коран – тяжело.</a:t>
            </a:r>
            <a:endParaRPr lang="en-US" sz="2400" dirty="0" smtClean="0"/>
          </a:p>
        </p:txBody>
      </p:sp>
      <p:sp>
        <p:nvSpPr>
          <p:cNvPr id="10" name="Rectangle 19"/>
          <p:cNvSpPr>
            <a:spLocks noChangeArrowheads="1"/>
          </p:cNvSpPr>
          <p:nvPr/>
        </p:nvSpPr>
        <p:spPr bwMode="auto">
          <a:xfrm>
            <a:off x="457200" y="125413"/>
            <a:ext cx="8229600" cy="331787"/>
          </a:xfrm>
          <a:prstGeom prst="rect">
            <a:avLst/>
          </a:prstGeom>
          <a:noFill/>
          <a:ln w="9525">
            <a:noFill/>
            <a:miter lim="800000"/>
            <a:headEnd/>
            <a:tailEnd/>
          </a:ln>
        </p:spPr>
        <p:txBody>
          <a:bodyPr anchor="ctr"/>
          <a:lstStyle/>
          <a:p>
            <a:pPr algn="ctr" eaLnBrk="0" hangingPunct="0"/>
            <a:r>
              <a:rPr lang="ru-RU" sz="3600" dirty="0" smtClean="0">
                <a:latin typeface="Calibri" pitchFamily="34" charset="0"/>
                <a:cs typeface="Nafees Web Naskh" pitchFamily="2" charset="-78"/>
              </a:rPr>
              <a:t>Посыл </a:t>
            </a:r>
            <a:endParaRPr lang="en-US" sz="3600" dirty="0">
              <a:latin typeface="Calibri" pitchFamily="34" charset="0"/>
              <a:cs typeface="Nafees Web Naskh" pitchFamily="2" charset="-78"/>
            </a:endParaRPr>
          </a:p>
        </p:txBody>
      </p:sp>
      <p:pic>
        <p:nvPicPr>
          <p:cNvPr id="11" name="Picture 6"/>
          <p:cNvPicPr>
            <a:picLocks noChangeAspect="1"/>
          </p:cNvPicPr>
          <p:nvPr/>
        </p:nvPicPr>
        <p:blipFill>
          <a:blip r:embed="rId3" cstate="print"/>
          <a:srcRect/>
          <a:stretch>
            <a:fillRect/>
          </a:stretch>
        </p:blipFill>
        <p:spPr bwMode="auto">
          <a:xfrm>
            <a:off x="228600" y="608013"/>
            <a:ext cx="8686800" cy="2211387"/>
          </a:xfrm>
          <a:prstGeom prst="rect">
            <a:avLst/>
          </a:prstGeom>
          <a:noFill/>
          <a:ln w="9525">
            <a:noFill/>
            <a:miter lim="800000"/>
            <a:headEnd/>
            <a:tailEnd/>
          </a:ln>
        </p:spPr>
      </p:pic>
      <p:graphicFrame>
        <p:nvGraphicFramePr>
          <p:cNvPr id="12" name="Group 22"/>
          <p:cNvGraphicFramePr>
            <a:graphicFrameLocks/>
          </p:cNvGraphicFramePr>
          <p:nvPr/>
        </p:nvGraphicFramePr>
        <p:xfrm>
          <a:off x="457199" y="838200"/>
          <a:ext cx="8229601" cy="1752600"/>
        </p:xfrm>
        <a:graphic>
          <a:graphicData uri="http://schemas.openxmlformats.org/drawingml/2006/table">
            <a:tbl>
              <a:tblPr rtl="1"/>
              <a:tblGrid>
                <a:gridCol w="1796528"/>
                <a:gridCol w="2349648"/>
                <a:gridCol w="1797424"/>
                <a:gridCol w="2286001"/>
              </a:tblGrid>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وَلَقَدْ</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يَسَّرْنَا </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الْقُرْاٰنَ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لِلذِّكْرِ</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r>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kern="1200" dirty="0" smtClean="0">
                          <a:solidFill>
                            <a:schemeClr val="tx1">
                              <a:lumMod val="50000"/>
                            </a:schemeClr>
                          </a:solidFill>
                          <a:latin typeface="Calibri" pitchFamily="34" charset="0"/>
                          <a:ea typeface="+mn-ea"/>
                          <a:cs typeface="Alvi Nastaleeq" pitchFamily="2" charset="-78"/>
                        </a:rPr>
                        <a:t>И</a:t>
                      </a:r>
                      <a:r>
                        <a:rPr lang="ru-RU" sz="2000" b="1" kern="1200" baseline="0" dirty="0" smtClean="0">
                          <a:solidFill>
                            <a:schemeClr val="tx1">
                              <a:lumMod val="50000"/>
                            </a:schemeClr>
                          </a:solidFill>
                          <a:latin typeface="Calibri" pitchFamily="34" charset="0"/>
                          <a:ea typeface="+mn-ea"/>
                          <a:cs typeface="Alvi Nastaleeq" pitchFamily="2" charset="-78"/>
                        </a:rPr>
                        <a:t> действительно</a:t>
                      </a:r>
                      <a:endParaRPr lang="en-US" sz="20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Мы облегчили</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Коран</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для понимания и запоминания</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1708557965"/>
      </p:ext>
    </p:extLst>
  </p:cSld>
  <p:clrMapOvr>
    <a:masterClrMapping/>
  </p:clrMapOvr>
  <p:transition advTm="4337"/>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2" name="Rectangle 20"/>
          <p:cNvSpPr>
            <a:spLocks noGrp="1" noChangeArrowheads="1"/>
          </p:cNvSpPr>
          <p:nvPr>
            <p:ph type="subTitle" sz="quarter" idx="1"/>
          </p:nvPr>
        </p:nvSpPr>
        <p:spPr>
          <a:xfrm>
            <a:off x="533400" y="2907252"/>
            <a:ext cx="8001000" cy="3352800"/>
          </a:xfrm>
        </p:spPr>
        <p:txBody>
          <a:bodyPr/>
          <a:lstStyle/>
          <a:p>
            <a:pPr marL="548640" indent="-548640" algn="just">
              <a:lnSpc>
                <a:spcPct val="90000"/>
              </a:lnSpc>
              <a:buFont typeface="Wingdings" pitchFamily="2" charset="2"/>
              <a:buChar char="Ø"/>
            </a:pPr>
            <a:r>
              <a:rPr lang="ru-RU" sz="2400" dirty="0"/>
              <a:t>Внесите в свой список «Важно сейчас» изучение Корана и начинайте прямо сейчас!</a:t>
            </a:r>
            <a:r>
              <a:rPr lang="en-US" sz="2400" dirty="0"/>
              <a:t> </a:t>
            </a:r>
          </a:p>
          <a:p>
            <a:pPr marL="548640" indent="-548640" algn="just">
              <a:lnSpc>
                <a:spcPct val="90000"/>
              </a:lnSpc>
              <a:buFont typeface="Wingdings" pitchFamily="2" charset="2"/>
              <a:buChar char="Ø"/>
            </a:pPr>
            <a:r>
              <a:rPr lang="ru-RU" sz="2400" dirty="0"/>
              <a:t>Этот аят – ответ на ложные предположения о том, что изучать Коран – тяжело.</a:t>
            </a:r>
            <a:endParaRPr lang="en-US" sz="2400" dirty="0" smtClean="0"/>
          </a:p>
          <a:p>
            <a:pPr marL="548640" indent="-548640" algn="just" rtl="0">
              <a:lnSpc>
                <a:spcPct val="90000"/>
              </a:lnSpc>
              <a:buFont typeface="Wingdings" pitchFamily="2" charset="2"/>
              <a:buChar char="Ø"/>
            </a:pPr>
            <a:r>
              <a:rPr lang="ru-RU" sz="2400" dirty="0" smtClean="0"/>
              <a:t>Изучать Коран легко, но Вам надо принять решение и  сделать усилие на этом пути</a:t>
            </a:r>
            <a:r>
              <a:rPr lang="en-US" sz="2400" dirty="0" smtClean="0"/>
              <a:t>.</a:t>
            </a:r>
          </a:p>
        </p:txBody>
      </p:sp>
      <p:sp>
        <p:nvSpPr>
          <p:cNvPr id="10" name="Rectangle 19"/>
          <p:cNvSpPr>
            <a:spLocks noChangeArrowheads="1"/>
          </p:cNvSpPr>
          <p:nvPr/>
        </p:nvSpPr>
        <p:spPr bwMode="auto">
          <a:xfrm>
            <a:off x="457200" y="125413"/>
            <a:ext cx="8229600" cy="331787"/>
          </a:xfrm>
          <a:prstGeom prst="rect">
            <a:avLst/>
          </a:prstGeom>
          <a:noFill/>
          <a:ln w="9525">
            <a:noFill/>
            <a:miter lim="800000"/>
            <a:headEnd/>
            <a:tailEnd/>
          </a:ln>
        </p:spPr>
        <p:txBody>
          <a:bodyPr anchor="ctr"/>
          <a:lstStyle/>
          <a:p>
            <a:pPr algn="ctr" eaLnBrk="0" hangingPunct="0"/>
            <a:r>
              <a:rPr lang="ru-RU" sz="3600" dirty="0" smtClean="0">
                <a:latin typeface="Calibri" pitchFamily="34" charset="0"/>
                <a:cs typeface="Nafees Web Naskh" pitchFamily="2" charset="-78"/>
              </a:rPr>
              <a:t>Посыл </a:t>
            </a:r>
            <a:endParaRPr lang="en-US" sz="3600" dirty="0">
              <a:latin typeface="Calibri" pitchFamily="34" charset="0"/>
              <a:cs typeface="Nafees Web Naskh" pitchFamily="2" charset="-78"/>
            </a:endParaRPr>
          </a:p>
        </p:txBody>
      </p:sp>
      <p:pic>
        <p:nvPicPr>
          <p:cNvPr id="11" name="Picture 6"/>
          <p:cNvPicPr>
            <a:picLocks noChangeAspect="1"/>
          </p:cNvPicPr>
          <p:nvPr/>
        </p:nvPicPr>
        <p:blipFill>
          <a:blip r:embed="rId3" cstate="print"/>
          <a:srcRect/>
          <a:stretch>
            <a:fillRect/>
          </a:stretch>
        </p:blipFill>
        <p:spPr bwMode="auto">
          <a:xfrm>
            <a:off x="228600" y="608013"/>
            <a:ext cx="8686800" cy="2211387"/>
          </a:xfrm>
          <a:prstGeom prst="rect">
            <a:avLst/>
          </a:prstGeom>
          <a:noFill/>
          <a:ln w="9525">
            <a:noFill/>
            <a:miter lim="800000"/>
            <a:headEnd/>
            <a:tailEnd/>
          </a:ln>
        </p:spPr>
      </p:pic>
      <p:graphicFrame>
        <p:nvGraphicFramePr>
          <p:cNvPr id="12" name="Group 22"/>
          <p:cNvGraphicFramePr>
            <a:graphicFrameLocks/>
          </p:cNvGraphicFramePr>
          <p:nvPr/>
        </p:nvGraphicFramePr>
        <p:xfrm>
          <a:off x="457199" y="838200"/>
          <a:ext cx="8229601" cy="1752600"/>
        </p:xfrm>
        <a:graphic>
          <a:graphicData uri="http://schemas.openxmlformats.org/drawingml/2006/table">
            <a:tbl>
              <a:tblPr rtl="1"/>
              <a:tblGrid>
                <a:gridCol w="1796528"/>
                <a:gridCol w="2349648"/>
                <a:gridCol w="1797424"/>
                <a:gridCol w="2286001"/>
              </a:tblGrid>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وَلَقَدْ</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يَسَّرْنَا </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الْقُرْاٰنَ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لِلذِّكْرِ</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r>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kern="1200" dirty="0" smtClean="0">
                          <a:solidFill>
                            <a:schemeClr val="tx1">
                              <a:lumMod val="50000"/>
                            </a:schemeClr>
                          </a:solidFill>
                          <a:latin typeface="Calibri" pitchFamily="34" charset="0"/>
                          <a:ea typeface="+mn-ea"/>
                          <a:cs typeface="Alvi Nastaleeq" pitchFamily="2" charset="-78"/>
                        </a:rPr>
                        <a:t>И</a:t>
                      </a:r>
                      <a:r>
                        <a:rPr lang="ru-RU" sz="2000" b="1" kern="1200" baseline="0" dirty="0" smtClean="0">
                          <a:solidFill>
                            <a:schemeClr val="tx1">
                              <a:lumMod val="50000"/>
                            </a:schemeClr>
                          </a:solidFill>
                          <a:latin typeface="Calibri" pitchFamily="34" charset="0"/>
                          <a:ea typeface="+mn-ea"/>
                          <a:cs typeface="Alvi Nastaleeq" pitchFamily="2" charset="-78"/>
                        </a:rPr>
                        <a:t> действительно</a:t>
                      </a:r>
                      <a:endParaRPr lang="en-US" sz="20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Мы облегчили</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Коран</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для понимания и запоминания</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1708557965"/>
      </p:ext>
    </p:extLst>
  </p:cSld>
  <p:clrMapOvr>
    <a:masterClrMapping/>
  </p:clrMapOvr>
  <p:transition advTm="4337"/>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2" name="Rectangle 20"/>
          <p:cNvSpPr>
            <a:spLocks noGrp="1" noChangeArrowheads="1"/>
          </p:cNvSpPr>
          <p:nvPr>
            <p:ph type="subTitle" sz="quarter" idx="1"/>
          </p:nvPr>
        </p:nvSpPr>
        <p:spPr>
          <a:xfrm>
            <a:off x="533400" y="2907252"/>
            <a:ext cx="8001000" cy="3352800"/>
          </a:xfrm>
        </p:spPr>
        <p:txBody>
          <a:bodyPr/>
          <a:lstStyle/>
          <a:p>
            <a:pPr marL="548640" indent="-548640" algn="just">
              <a:lnSpc>
                <a:spcPct val="90000"/>
              </a:lnSpc>
              <a:buFont typeface="Wingdings" pitchFamily="2" charset="2"/>
              <a:buChar char="Ø"/>
            </a:pPr>
            <a:r>
              <a:rPr lang="ru-RU" sz="2400" dirty="0"/>
              <a:t>Внесите в свой список «Важно сейчас» изучение Корана и начинайте прямо сейчас!</a:t>
            </a:r>
            <a:r>
              <a:rPr lang="en-US" sz="2400" dirty="0"/>
              <a:t> </a:t>
            </a:r>
          </a:p>
          <a:p>
            <a:pPr marL="548640" indent="-548640" algn="just">
              <a:lnSpc>
                <a:spcPct val="90000"/>
              </a:lnSpc>
              <a:buFont typeface="Wingdings" pitchFamily="2" charset="2"/>
              <a:buChar char="Ø"/>
            </a:pPr>
            <a:r>
              <a:rPr lang="ru-RU" sz="2400" dirty="0"/>
              <a:t>Этот аят – ответ на ложные предположения о том, что изучать Коран – тяжело.</a:t>
            </a:r>
            <a:endParaRPr lang="en-US" sz="2400" dirty="0" smtClean="0"/>
          </a:p>
          <a:p>
            <a:pPr marL="548640" indent="-548640" algn="just" rtl="0">
              <a:lnSpc>
                <a:spcPct val="90000"/>
              </a:lnSpc>
              <a:buFont typeface="Wingdings" pitchFamily="2" charset="2"/>
              <a:buChar char="Ø"/>
            </a:pPr>
            <a:r>
              <a:rPr lang="ru-RU" sz="2400" dirty="0" smtClean="0"/>
              <a:t>Изучать Коран легко, но Вам надо принять решение и  сделать усилие на этом пути</a:t>
            </a:r>
            <a:r>
              <a:rPr lang="en-US" sz="2400" dirty="0" smtClean="0"/>
              <a:t>.</a:t>
            </a:r>
          </a:p>
          <a:p>
            <a:pPr marL="548640" indent="-548640" algn="just" rtl="0">
              <a:lnSpc>
                <a:spcPct val="90000"/>
              </a:lnSpc>
              <a:buFont typeface="Wingdings" pitchFamily="2" charset="2"/>
              <a:buChar char="Ø"/>
            </a:pPr>
            <a:r>
              <a:rPr lang="ru-RU" sz="2400" dirty="0" smtClean="0"/>
              <a:t>Помните, </a:t>
            </a:r>
            <a:r>
              <a:rPr lang="ru-RU" sz="2400" i="1" dirty="0" smtClean="0"/>
              <a:t>Аллах бежит к тому, кто идет к Нему.</a:t>
            </a:r>
            <a:r>
              <a:rPr lang="ru-RU" sz="2400" dirty="0" smtClean="0"/>
              <a:t> Начните свой путь к Нему.</a:t>
            </a:r>
            <a:endParaRPr lang="en-US" sz="2400" dirty="0" smtClean="0"/>
          </a:p>
        </p:txBody>
      </p:sp>
      <p:sp>
        <p:nvSpPr>
          <p:cNvPr id="10" name="Rectangle 19"/>
          <p:cNvSpPr>
            <a:spLocks noChangeArrowheads="1"/>
          </p:cNvSpPr>
          <p:nvPr/>
        </p:nvSpPr>
        <p:spPr bwMode="auto">
          <a:xfrm>
            <a:off x="457200" y="125413"/>
            <a:ext cx="8229600" cy="331787"/>
          </a:xfrm>
          <a:prstGeom prst="rect">
            <a:avLst/>
          </a:prstGeom>
          <a:noFill/>
          <a:ln w="9525">
            <a:noFill/>
            <a:miter lim="800000"/>
            <a:headEnd/>
            <a:tailEnd/>
          </a:ln>
        </p:spPr>
        <p:txBody>
          <a:bodyPr anchor="ctr"/>
          <a:lstStyle/>
          <a:p>
            <a:pPr algn="ctr" eaLnBrk="0" hangingPunct="0"/>
            <a:r>
              <a:rPr lang="ru-RU" sz="3600" dirty="0" smtClean="0">
                <a:latin typeface="Calibri" pitchFamily="34" charset="0"/>
                <a:cs typeface="Nafees Web Naskh" pitchFamily="2" charset="-78"/>
              </a:rPr>
              <a:t>Посыл </a:t>
            </a:r>
            <a:endParaRPr lang="en-US" sz="3600" dirty="0">
              <a:latin typeface="Calibri" pitchFamily="34" charset="0"/>
              <a:cs typeface="Nafees Web Naskh" pitchFamily="2" charset="-78"/>
            </a:endParaRPr>
          </a:p>
        </p:txBody>
      </p:sp>
      <p:pic>
        <p:nvPicPr>
          <p:cNvPr id="11" name="Picture 6"/>
          <p:cNvPicPr>
            <a:picLocks noChangeAspect="1"/>
          </p:cNvPicPr>
          <p:nvPr/>
        </p:nvPicPr>
        <p:blipFill>
          <a:blip r:embed="rId4" cstate="print"/>
          <a:srcRect/>
          <a:stretch>
            <a:fillRect/>
          </a:stretch>
        </p:blipFill>
        <p:spPr bwMode="auto">
          <a:xfrm>
            <a:off x="228600" y="608013"/>
            <a:ext cx="8686800" cy="2211387"/>
          </a:xfrm>
          <a:prstGeom prst="rect">
            <a:avLst/>
          </a:prstGeom>
          <a:noFill/>
          <a:ln w="9525">
            <a:noFill/>
            <a:miter lim="800000"/>
            <a:headEnd/>
            <a:tailEnd/>
          </a:ln>
        </p:spPr>
      </p:pic>
      <p:graphicFrame>
        <p:nvGraphicFramePr>
          <p:cNvPr id="12" name="Group 22"/>
          <p:cNvGraphicFramePr>
            <a:graphicFrameLocks/>
          </p:cNvGraphicFramePr>
          <p:nvPr/>
        </p:nvGraphicFramePr>
        <p:xfrm>
          <a:off x="457199" y="838200"/>
          <a:ext cx="8229601" cy="1752600"/>
        </p:xfrm>
        <a:graphic>
          <a:graphicData uri="http://schemas.openxmlformats.org/drawingml/2006/table">
            <a:tbl>
              <a:tblPr rtl="1"/>
              <a:tblGrid>
                <a:gridCol w="1796528"/>
                <a:gridCol w="2349648"/>
                <a:gridCol w="1797424"/>
                <a:gridCol w="2286001"/>
              </a:tblGrid>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وَلَقَدْ</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يَسَّرْنَا </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الْقُرْاٰنَ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لِلذِّكْرِ</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r>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kern="1200" dirty="0" smtClean="0">
                          <a:solidFill>
                            <a:schemeClr val="tx1">
                              <a:lumMod val="50000"/>
                            </a:schemeClr>
                          </a:solidFill>
                          <a:latin typeface="Calibri" pitchFamily="34" charset="0"/>
                          <a:ea typeface="+mn-ea"/>
                          <a:cs typeface="Alvi Nastaleeq" pitchFamily="2" charset="-78"/>
                        </a:rPr>
                        <a:t>И</a:t>
                      </a:r>
                      <a:r>
                        <a:rPr lang="ru-RU" sz="2000" b="1" kern="1200" baseline="0" dirty="0" smtClean="0">
                          <a:solidFill>
                            <a:schemeClr val="tx1">
                              <a:lumMod val="50000"/>
                            </a:schemeClr>
                          </a:solidFill>
                          <a:latin typeface="Calibri" pitchFamily="34" charset="0"/>
                          <a:ea typeface="+mn-ea"/>
                          <a:cs typeface="Alvi Nastaleeq" pitchFamily="2" charset="-78"/>
                        </a:rPr>
                        <a:t> действительно</a:t>
                      </a:r>
                      <a:endParaRPr lang="en-US" sz="20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Мы облегчили</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Коран</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для понимания и запоминания</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
        <p:nvSpPr>
          <p:cNvPr id="6" name="Oval 5"/>
          <p:cNvSpPr/>
          <p:nvPr/>
        </p:nvSpPr>
        <p:spPr bwMode="auto">
          <a:xfrm>
            <a:off x="510325" y="5105400"/>
            <a:ext cx="381000" cy="381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4800" b="1" i="0" u="none" strike="noStrike" cap="none" normalizeH="0" baseline="0" smtClean="0">
              <a:ln>
                <a:noFill/>
              </a:ln>
              <a:solidFill>
                <a:schemeClr val="tx1"/>
              </a:solidFill>
              <a:effectLst/>
              <a:latin typeface="Tahoma" pitchFamily="34" charset="0"/>
              <a:cs typeface="Alvi Nastaleeq" pitchFamily="2" charset="-78"/>
            </a:endParaRPr>
          </a:p>
        </p:txBody>
      </p:sp>
    </p:spTree>
  </p:cSld>
  <p:clrMapOvr>
    <a:overrideClrMapping bg1="dk2" tx1="lt1" bg2="dk1" tx2="lt2" accent1="accent1" accent2="accent2" accent3="accent3" accent4="accent4" accent5="accent5" accent6="accent6" hlink="hlink" folHlink="folHlink"/>
  </p:clrMapOvr>
  <p:transition advTm="4337"/>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subTitle" sz="quarter" idx="1"/>
          </p:nvPr>
        </p:nvSpPr>
        <p:spPr>
          <a:xfrm>
            <a:off x="990600" y="1524000"/>
            <a:ext cx="7162800" cy="2362200"/>
          </a:xfrm>
        </p:spPr>
        <p:txBody>
          <a:bodyPr/>
          <a:lstStyle/>
          <a:p>
            <a:pPr algn="ctr">
              <a:buFont typeface="Wingdings" pitchFamily="2" charset="2"/>
              <a:buNone/>
            </a:pPr>
            <a:r>
              <a:rPr lang="ru-RU" sz="6600" dirty="0" smtClean="0">
                <a:ea typeface="Nafees Nastaleeq v1.01"/>
                <a:cs typeface="Nafees Nastaleeq v1.01"/>
              </a:rPr>
              <a:t>Понимать Коран и  давать фатвы – это разные вещи</a:t>
            </a:r>
            <a:endParaRPr lang="ar-SA" sz="6600" dirty="0" smtClean="0">
              <a:ea typeface="Nafees Nastaleeq v1.01"/>
              <a:cs typeface="Nafees Nastaleeq v1.01"/>
            </a:endParaRPr>
          </a:p>
        </p:txBody>
      </p:sp>
    </p:spTree>
  </p:cSld>
  <p:clrMapOvr>
    <a:overrideClrMapping bg1="dk2" tx1="lt1" bg2="dk1" tx2="lt2" accent1="accent1" accent2="accent2" accent3="accent3" accent4="accent4" accent5="accent5" accent6="accent6" hlink="hlink" folHlink="folHlink"/>
  </p:clrMapOvr>
  <p:transition advTm="25865"/>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sz="quarter"/>
          </p:nvPr>
        </p:nvSpPr>
        <p:spPr>
          <a:xfrm>
            <a:off x="762000" y="304800"/>
            <a:ext cx="7772400" cy="914400"/>
          </a:xfrm>
        </p:spPr>
        <p:txBody>
          <a:bodyPr/>
          <a:lstStyle/>
          <a:p>
            <a:pPr rtl="0"/>
            <a:r>
              <a:rPr lang="ru-RU" sz="4800" dirty="0" smtClean="0"/>
              <a:t>Понимать легко</a:t>
            </a:r>
            <a:endParaRPr lang="en-US" sz="4800" dirty="0" smtClean="0"/>
          </a:p>
        </p:txBody>
      </p:sp>
      <p:sp>
        <p:nvSpPr>
          <p:cNvPr id="25603" name="Rectangle 3"/>
          <p:cNvSpPr>
            <a:spLocks noGrp="1" noChangeArrowheads="1"/>
          </p:cNvSpPr>
          <p:nvPr>
            <p:ph type="subTitle" sz="quarter" idx="1"/>
          </p:nvPr>
        </p:nvSpPr>
        <p:spPr>
          <a:xfrm>
            <a:off x="0" y="1600200"/>
            <a:ext cx="9144000" cy="3886200"/>
          </a:xfrm>
        </p:spPr>
        <p:txBody>
          <a:bodyPr/>
          <a:lstStyle/>
          <a:p>
            <a:pPr>
              <a:lnSpc>
                <a:spcPct val="150000"/>
              </a:lnSpc>
              <a:buFont typeface="Wingdings" pitchFamily="2" charset="2"/>
              <a:buNone/>
            </a:pPr>
            <a:r>
              <a:rPr lang="ar-SA" sz="8000" dirty="0" smtClean="0">
                <a:cs typeface="Majidi" pitchFamily="2" charset="-78"/>
              </a:rPr>
              <a:t>وَلَقَدْ  يَسَّرْنَا الْقُرْآنَ  لِلذِّكْرِ</a:t>
            </a:r>
          </a:p>
          <a:p>
            <a:pPr algn="ctr">
              <a:lnSpc>
                <a:spcPct val="150000"/>
              </a:lnSpc>
              <a:buFont typeface="Wingdings" pitchFamily="2" charset="2"/>
              <a:buNone/>
            </a:pPr>
            <a:r>
              <a:rPr lang="ru-RU" sz="4800" dirty="0" smtClean="0"/>
              <a:t>Молитесь о помощи в этом прямо сейчас</a:t>
            </a:r>
            <a:endParaRPr lang="ar-SA" sz="4800" dirty="0" smtClean="0"/>
          </a:p>
        </p:txBody>
      </p:sp>
      <p:sp>
        <p:nvSpPr>
          <p:cNvPr id="585732" name="Rectangle 4"/>
          <p:cNvSpPr>
            <a:spLocks noChangeArrowheads="1"/>
          </p:cNvSpPr>
          <p:nvPr/>
        </p:nvSpPr>
        <p:spPr bwMode="auto">
          <a:xfrm>
            <a:off x="7540625" y="1504890"/>
            <a:ext cx="702436" cy="400110"/>
          </a:xfrm>
          <a:prstGeom prst="rect">
            <a:avLst/>
          </a:prstGeom>
          <a:noFill/>
          <a:ln w="9525" algn="ctr">
            <a:noFill/>
            <a:miter lim="800000"/>
            <a:headEnd/>
            <a:tailEnd/>
          </a:ln>
        </p:spPr>
        <p:txBody>
          <a:bodyPr wrap="none">
            <a:spAutoFit/>
          </a:bodyPr>
          <a:lstStyle/>
          <a:p>
            <a:pPr>
              <a:spcBef>
                <a:spcPct val="50000"/>
              </a:spcBef>
            </a:pPr>
            <a:r>
              <a:rPr lang="en-US" sz="2000" dirty="0" smtClean="0">
                <a:solidFill>
                  <a:srgbClr val="FFFF00"/>
                </a:solidFill>
                <a:latin typeface="Calibri" pitchFamily="34" charset="0"/>
                <a:cs typeface="Arial" pitchFamily="34" charset="0"/>
              </a:rPr>
              <a:t>350+</a:t>
            </a:r>
            <a:endParaRPr lang="en-US" sz="2000" baseline="30000" dirty="0">
              <a:solidFill>
                <a:srgbClr val="FFFF00"/>
              </a:solidFill>
              <a:latin typeface="Calibri" pitchFamily="34" charset="0"/>
              <a:cs typeface="Arial" pitchFamily="34" charset="0"/>
            </a:endParaRPr>
          </a:p>
        </p:txBody>
      </p:sp>
      <p:sp>
        <p:nvSpPr>
          <p:cNvPr id="585733" name="Rectangle 5"/>
          <p:cNvSpPr>
            <a:spLocks noChangeArrowheads="1"/>
          </p:cNvSpPr>
          <p:nvPr/>
        </p:nvSpPr>
        <p:spPr bwMode="auto">
          <a:xfrm>
            <a:off x="3563938" y="1428690"/>
            <a:ext cx="444352" cy="400110"/>
          </a:xfrm>
          <a:prstGeom prst="rect">
            <a:avLst/>
          </a:prstGeom>
          <a:noFill/>
          <a:ln w="9525" algn="ctr">
            <a:noFill/>
            <a:miter lim="800000"/>
            <a:headEnd/>
            <a:tailEnd/>
          </a:ln>
        </p:spPr>
        <p:txBody>
          <a:bodyPr wrap="none">
            <a:spAutoFit/>
          </a:bodyPr>
          <a:lstStyle/>
          <a:p>
            <a:pPr>
              <a:spcBef>
                <a:spcPct val="50000"/>
              </a:spcBef>
            </a:pPr>
            <a:r>
              <a:rPr lang="en-US" sz="2000" dirty="0" smtClean="0">
                <a:solidFill>
                  <a:srgbClr val="FFFF00"/>
                </a:solidFill>
                <a:latin typeface="Calibri" pitchFamily="34" charset="0"/>
                <a:cs typeface="Arial" pitchFamily="34" charset="0"/>
              </a:rPr>
              <a:t>70</a:t>
            </a:r>
            <a:endParaRPr lang="en-US" sz="2000" baseline="30000" dirty="0">
              <a:solidFill>
                <a:srgbClr val="FFFF00"/>
              </a:solidFill>
              <a:latin typeface="Calibri" pitchFamily="34" charset="0"/>
              <a:cs typeface="Arial" pitchFamily="34" charset="0"/>
            </a:endParaRPr>
          </a:p>
        </p:txBody>
      </p:sp>
    </p:spTree>
  </p:cSld>
  <p:clrMapOvr>
    <a:overrideClrMapping bg1="dk2" tx1="lt1" bg2="dk1" tx2="lt2" accent1="accent1" accent2="accent2" accent3="accent3" accent4="accent4" accent5="accent5" accent6="accent6" hlink="hlink" folHlink="folHlink"/>
  </p:clrMapOvr>
  <p:transition advTm="2901"/>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p:cNvPicPr>
            <a:picLocks noChangeAspect="1"/>
          </p:cNvPicPr>
          <p:nvPr/>
        </p:nvPicPr>
        <p:blipFill>
          <a:blip r:embed="rId3" cstate="print"/>
          <a:srcRect/>
          <a:stretch>
            <a:fillRect/>
          </a:stretch>
        </p:blipFill>
        <p:spPr bwMode="auto">
          <a:xfrm>
            <a:off x="228600" y="912813"/>
            <a:ext cx="8686800" cy="2211387"/>
          </a:xfrm>
          <a:prstGeom prst="rect">
            <a:avLst/>
          </a:prstGeom>
          <a:noFill/>
          <a:ln w="9525">
            <a:noFill/>
            <a:miter lim="800000"/>
            <a:headEnd/>
            <a:tailEnd/>
          </a:ln>
        </p:spPr>
      </p:pic>
      <p:graphicFrame>
        <p:nvGraphicFramePr>
          <p:cNvPr id="9" name="Group 22"/>
          <p:cNvGraphicFramePr>
            <a:graphicFrameLocks/>
          </p:cNvGraphicFramePr>
          <p:nvPr>
            <p:extLst>
              <p:ext uri="{D42A27DB-BD31-4B8C-83A1-F6EECF244321}">
                <p14:modId xmlns:p14="http://schemas.microsoft.com/office/powerpoint/2010/main" val="2144707886"/>
              </p:ext>
            </p:extLst>
          </p:nvPr>
        </p:nvGraphicFramePr>
        <p:xfrm>
          <a:off x="457199" y="1143000"/>
          <a:ext cx="8229601" cy="1752600"/>
        </p:xfrm>
        <a:graphic>
          <a:graphicData uri="http://schemas.openxmlformats.org/drawingml/2006/table">
            <a:tbl>
              <a:tblPr rtl="1"/>
              <a:tblGrid>
                <a:gridCol w="1796528"/>
                <a:gridCol w="2349648"/>
                <a:gridCol w="1797424"/>
                <a:gridCol w="2286001"/>
              </a:tblGrid>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وَلَقَدْ</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يَسَّرْنَا </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الْقُرْاٰنَ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لِلذِّكْرِ</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r>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kern="1200" dirty="0" smtClean="0">
                          <a:solidFill>
                            <a:schemeClr val="tx1">
                              <a:lumMod val="50000"/>
                            </a:schemeClr>
                          </a:solidFill>
                          <a:latin typeface="Calibri" pitchFamily="34" charset="0"/>
                          <a:ea typeface="+mn-ea"/>
                          <a:cs typeface="Alvi Nastaleeq" pitchFamily="2" charset="-78"/>
                        </a:rPr>
                        <a:t>И</a:t>
                      </a:r>
                      <a:r>
                        <a:rPr lang="ru-RU" sz="2000" b="1" kern="1200" baseline="0" dirty="0" smtClean="0">
                          <a:solidFill>
                            <a:schemeClr val="tx1">
                              <a:lumMod val="50000"/>
                            </a:schemeClr>
                          </a:solidFill>
                          <a:latin typeface="Calibri" pitchFamily="34" charset="0"/>
                          <a:ea typeface="+mn-ea"/>
                          <a:cs typeface="Alvi Nastaleeq" pitchFamily="2" charset="-78"/>
                        </a:rPr>
                        <a:t> действительно</a:t>
                      </a:r>
                      <a:endParaRPr lang="en-US" sz="20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Мы облегчили</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Коран</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для понимания и запоминания</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pic>
        <p:nvPicPr>
          <p:cNvPr id="10" name="Picture 29" descr="C:\Users\UQA-20\Dropbox\Files Sharing\Sc-1 english PPTs\اكتبوا.png"/>
          <p:cNvPicPr>
            <a:picLocks noChangeAspect="1" noChangeArrowheads="1"/>
          </p:cNvPicPr>
          <p:nvPr/>
        </p:nvPicPr>
        <p:blipFill>
          <a:blip r:embed="rId4" cstate="print"/>
          <a:srcRect/>
          <a:stretch>
            <a:fillRect/>
          </a:stretch>
        </p:blipFill>
        <p:spPr bwMode="auto">
          <a:xfrm>
            <a:off x="1295400" y="4237038"/>
            <a:ext cx="2305050" cy="1954212"/>
          </a:xfrm>
          <a:prstGeom prst="rect">
            <a:avLst/>
          </a:prstGeom>
          <a:noFill/>
          <a:ln w="9525">
            <a:noFill/>
            <a:miter lim="800000"/>
            <a:headEnd/>
            <a:tailEnd/>
          </a:ln>
        </p:spPr>
      </p:pic>
      <p:pic>
        <p:nvPicPr>
          <p:cNvPr id="11" name="Picture 30" descr="C:\Users\UQA-20\Dropbox\Files Sharing\Sc-1 english PPTs\علموا.png"/>
          <p:cNvPicPr>
            <a:picLocks noChangeAspect="1" noChangeArrowheads="1"/>
          </p:cNvPicPr>
          <p:nvPr/>
        </p:nvPicPr>
        <p:blipFill>
          <a:blip r:embed="rId5" cstate="print"/>
          <a:srcRect/>
          <a:stretch>
            <a:fillRect/>
          </a:stretch>
        </p:blipFill>
        <p:spPr bwMode="auto">
          <a:xfrm>
            <a:off x="4572000" y="3898900"/>
            <a:ext cx="3160713" cy="2349500"/>
          </a:xfrm>
          <a:prstGeom prst="rect">
            <a:avLst/>
          </a:prstGeom>
          <a:noFill/>
          <a:ln w="9525">
            <a:noFill/>
            <a:miter lim="800000"/>
            <a:headEnd/>
            <a:tailEnd/>
          </a:ln>
        </p:spPr>
      </p:pic>
      <p:sp>
        <p:nvSpPr>
          <p:cNvPr id="12" name="Rectangle 2"/>
          <p:cNvSpPr txBox="1">
            <a:spLocks noChangeArrowheads="1"/>
          </p:cNvSpPr>
          <p:nvPr/>
        </p:nvSpPr>
        <p:spPr bwMode="auto">
          <a:xfrm rot="10800000" flipV="1">
            <a:off x="457200" y="228601"/>
            <a:ext cx="8229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b="1">
                <a:solidFill>
                  <a:schemeClr val="accent4">
                    <a:lumMod val="10000"/>
                  </a:schemeClr>
                </a:solidFill>
                <a:latin typeface="Calibri" pitchFamily="34" charset="0"/>
                <a:ea typeface="+mj-ea"/>
                <a:cs typeface="+mj-cs"/>
              </a:defRPr>
            </a:lvl1pPr>
            <a:lvl2pPr algn="ctr" rtl="1" eaLnBrk="0" fontAlgn="base" hangingPunct="0">
              <a:spcBef>
                <a:spcPct val="0"/>
              </a:spcBef>
              <a:spcAft>
                <a:spcPct val="0"/>
              </a:spcAft>
              <a:defRPr sz="4000">
                <a:solidFill>
                  <a:schemeClr val="tx1"/>
                </a:solidFill>
                <a:latin typeface="Tahoma" pitchFamily="34" charset="0"/>
                <a:cs typeface="Nafees Web Naskh" pitchFamily="2" charset="-78"/>
              </a:defRPr>
            </a:lvl2pPr>
            <a:lvl3pPr algn="ctr" rtl="1" eaLnBrk="0" fontAlgn="base" hangingPunct="0">
              <a:spcBef>
                <a:spcPct val="0"/>
              </a:spcBef>
              <a:spcAft>
                <a:spcPct val="0"/>
              </a:spcAft>
              <a:defRPr sz="4000">
                <a:solidFill>
                  <a:schemeClr val="tx1"/>
                </a:solidFill>
                <a:latin typeface="Tahoma" pitchFamily="34" charset="0"/>
                <a:cs typeface="Nafees Web Naskh" pitchFamily="2" charset="-78"/>
              </a:defRPr>
            </a:lvl3pPr>
            <a:lvl4pPr algn="ctr" rtl="1" eaLnBrk="0" fontAlgn="base" hangingPunct="0">
              <a:spcBef>
                <a:spcPct val="0"/>
              </a:spcBef>
              <a:spcAft>
                <a:spcPct val="0"/>
              </a:spcAft>
              <a:defRPr sz="4000">
                <a:solidFill>
                  <a:schemeClr val="tx1"/>
                </a:solidFill>
                <a:latin typeface="Tahoma" pitchFamily="34" charset="0"/>
                <a:cs typeface="Nafees Web Naskh" pitchFamily="2" charset="-78"/>
              </a:defRPr>
            </a:lvl4pPr>
            <a:lvl5pPr algn="ctr" rtl="1" eaLnBrk="0" fontAlgn="base" hangingPunct="0">
              <a:spcBef>
                <a:spcPct val="0"/>
              </a:spcBef>
              <a:spcAft>
                <a:spcPct val="0"/>
              </a:spcAft>
              <a:defRPr sz="4000">
                <a:solidFill>
                  <a:schemeClr val="tx1"/>
                </a:solidFill>
                <a:latin typeface="Tahoma" pitchFamily="34" charset="0"/>
                <a:cs typeface="Nafees Web Naskh" pitchFamily="2" charset="-78"/>
              </a:defRPr>
            </a:lvl5pPr>
            <a:lvl6pPr marL="457200" algn="ctr" rtl="1" fontAlgn="base">
              <a:spcBef>
                <a:spcPct val="0"/>
              </a:spcBef>
              <a:spcAft>
                <a:spcPct val="0"/>
              </a:spcAft>
              <a:defRPr sz="4000">
                <a:solidFill>
                  <a:schemeClr val="tx1"/>
                </a:solidFill>
                <a:latin typeface="Tahoma" pitchFamily="34" charset="0"/>
                <a:cs typeface="Nafees Web Naskh" pitchFamily="2" charset="-78"/>
              </a:defRPr>
            </a:lvl6pPr>
            <a:lvl7pPr marL="914400" algn="ctr" rtl="1" fontAlgn="base">
              <a:spcBef>
                <a:spcPct val="0"/>
              </a:spcBef>
              <a:spcAft>
                <a:spcPct val="0"/>
              </a:spcAft>
              <a:defRPr sz="4000">
                <a:solidFill>
                  <a:schemeClr val="tx1"/>
                </a:solidFill>
                <a:latin typeface="Tahoma" pitchFamily="34" charset="0"/>
                <a:cs typeface="Nafees Web Naskh" pitchFamily="2" charset="-78"/>
              </a:defRPr>
            </a:lvl7pPr>
            <a:lvl8pPr marL="1371600" algn="ctr" rtl="1" fontAlgn="base">
              <a:spcBef>
                <a:spcPct val="0"/>
              </a:spcBef>
              <a:spcAft>
                <a:spcPct val="0"/>
              </a:spcAft>
              <a:defRPr sz="4000">
                <a:solidFill>
                  <a:schemeClr val="tx1"/>
                </a:solidFill>
                <a:latin typeface="Tahoma" pitchFamily="34" charset="0"/>
                <a:cs typeface="Nafees Web Naskh" pitchFamily="2" charset="-78"/>
              </a:defRPr>
            </a:lvl8pPr>
            <a:lvl9pPr marL="1828800" algn="ctr" rtl="1" fontAlgn="base">
              <a:spcBef>
                <a:spcPct val="0"/>
              </a:spcBef>
              <a:spcAft>
                <a:spcPct val="0"/>
              </a:spcAft>
              <a:defRPr sz="4000">
                <a:solidFill>
                  <a:schemeClr val="tx1"/>
                </a:solidFill>
                <a:latin typeface="Tahoma" pitchFamily="34" charset="0"/>
                <a:cs typeface="Nafees Web Naskh" pitchFamily="2" charset="-78"/>
              </a:defRPr>
            </a:lvl9pPr>
          </a:lstStyle>
          <a:p>
            <a:pPr eaLnBrk="1" hangingPunct="1"/>
            <a:r>
              <a:rPr lang="ru-RU" sz="3200" b="0" dirty="0" smtClean="0">
                <a:solidFill>
                  <a:schemeClr val="tx1"/>
                </a:solidFill>
              </a:rPr>
              <a:t>Практикуйте с воображением, чувством и молитвой</a:t>
            </a:r>
            <a:endParaRPr lang="en-US" sz="3200" dirty="0" smtClean="0">
              <a:solidFill>
                <a:schemeClr val="tx1"/>
              </a:solidFill>
              <a:latin typeface="Alvi Nastaleeq" pitchFamily="2" charset="-78"/>
              <a:cs typeface="Alvi Nastaleeq" pitchFamily="2" charset="-78"/>
            </a:endParaRPr>
          </a:p>
        </p:txBody>
      </p:sp>
    </p:spTree>
  </p:cSld>
  <p:clrMapOvr>
    <a:overrideClrMapping bg1="dk2" tx1="lt1" bg2="dk1" tx2="lt2" accent1="accent1" accent2="accent2" accent3="accent3" accent4="accent4" accent5="accent5" accent6="accent6" hlink="hlink" folHlink="folHlink"/>
  </p:clrMapOvr>
  <p:transition advTm="11399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C:\Users\UQA-20\Downloads\ENGLISH BOOKLATE-14.jpg"/>
          <p:cNvPicPr>
            <a:picLocks noChangeAspect="1" noChangeArrowheads="1"/>
          </p:cNvPicPr>
          <p:nvPr/>
        </p:nvPicPr>
        <p:blipFill>
          <a:blip r:embed="rId3" cstate="print"/>
          <a:stretch>
            <a:fillRect/>
          </a:stretch>
        </p:blipFill>
        <p:spPr bwMode="auto">
          <a:xfrm>
            <a:off x="6019800" y="1242060"/>
            <a:ext cx="3240024" cy="43205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13" name="Table 12"/>
          <p:cNvGraphicFramePr>
            <a:graphicFrameLocks noGrp="1"/>
          </p:cNvGraphicFramePr>
          <p:nvPr>
            <p:extLst>
              <p:ext uri="{D42A27DB-BD31-4B8C-83A1-F6EECF244321}">
                <p14:modId xmlns:p14="http://schemas.microsoft.com/office/powerpoint/2010/main" val="64997431"/>
              </p:ext>
            </p:extLst>
          </p:nvPr>
        </p:nvGraphicFramePr>
        <p:xfrm>
          <a:off x="195263" y="902004"/>
          <a:ext cx="2852737" cy="5498796"/>
        </p:xfrm>
        <a:graphic>
          <a:graphicData uri="http://schemas.openxmlformats.org/drawingml/2006/table">
            <a:tbl>
              <a:tblPr/>
              <a:tblGrid>
                <a:gridCol w="697782"/>
                <a:gridCol w="1085438"/>
                <a:gridCol w="1069517"/>
              </a:tblGrid>
              <a:tr h="622010">
                <a:tc gridSpan="3">
                  <a:txBody>
                    <a:bodyPr/>
                    <a:lstStyle/>
                    <a:p>
                      <a:pPr algn="ctr" rtl="0"/>
                      <a:r>
                        <a:rPr lang="ru-RU" sz="1800" b="1" kern="1200" dirty="0" smtClean="0">
                          <a:solidFill>
                            <a:srgbClr val="000000"/>
                          </a:solidFill>
                          <a:latin typeface="Calibri" pitchFamily="34" charset="0"/>
                          <a:ea typeface="+mn-ea"/>
                          <a:cs typeface="+mn-cs"/>
                        </a:rPr>
                        <a:t>Урок</a:t>
                      </a:r>
                      <a:r>
                        <a:rPr lang="ru-RU" sz="1800" b="1" kern="1200" baseline="0" dirty="0" smtClean="0">
                          <a:solidFill>
                            <a:srgbClr val="000000"/>
                          </a:solidFill>
                          <a:latin typeface="Calibri" pitchFamily="34" charset="0"/>
                          <a:ea typeface="+mn-ea"/>
                          <a:cs typeface="+mn-cs"/>
                        </a:rPr>
                        <a:t> </a:t>
                      </a:r>
                      <a:r>
                        <a:rPr lang="en-US" sz="1800" b="1" kern="1200" dirty="0" smtClean="0">
                          <a:solidFill>
                            <a:srgbClr val="000000"/>
                          </a:solidFill>
                          <a:latin typeface="Calibri" pitchFamily="34" charset="0"/>
                          <a:ea typeface="+mn-ea"/>
                          <a:cs typeface="+mn-cs"/>
                        </a:rPr>
                        <a:t> 6</a:t>
                      </a:r>
                      <a:br>
                        <a:rPr lang="en-US" sz="1800" b="1" kern="1200" dirty="0" smtClean="0">
                          <a:solidFill>
                            <a:srgbClr val="000000"/>
                          </a:solidFill>
                          <a:latin typeface="Calibri" pitchFamily="34" charset="0"/>
                          <a:ea typeface="+mn-ea"/>
                          <a:cs typeface="+mn-cs"/>
                        </a:rPr>
                      </a:br>
                      <a:r>
                        <a:rPr lang="ru-RU" sz="1800" b="1" kern="1200" dirty="0" smtClean="0">
                          <a:solidFill>
                            <a:srgbClr val="000000"/>
                          </a:solidFill>
                          <a:latin typeface="Calibri" pitchFamily="34" charset="0"/>
                          <a:ea typeface="+mn-ea"/>
                          <a:cs typeface="+mn-cs"/>
                        </a:rPr>
                        <a:t>Цель</a:t>
                      </a:r>
                      <a:r>
                        <a:rPr lang="ru-RU" sz="1800" b="1" kern="1200" baseline="0" dirty="0" smtClean="0">
                          <a:solidFill>
                            <a:srgbClr val="000000"/>
                          </a:solidFill>
                          <a:latin typeface="Calibri" pitchFamily="34" charset="0"/>
                          <a:ea typeface="+mn-ea"/>
                          <a:cs typeface="+mn-cs"/>
                        </a:rPr>
                        <a:t> ниспослания</a:t>
                      </a:r>
                      <a:r>
                        <a:rPr lang="en-US" sz="1800" b="1" kern="1200" dirty="0" smtClean="0">
                          <a:solidFill>
                            <a:srgbClr val="000000"/>
                          </a:solidFill>
                          <a:latin typeface="Calibri" pitchFamily="34" charset="0"/>
                          <a:ea typeface="+mn-ea"/>
                          <a:cs typeface="+mn-cs"/>
                        </a:rPr>
                        <a:t> </a:t>
                      </a:r>
                      <a:r>
                        <a:rPr lang="ru-RU" sz="1800" b="1" kern="1200" dirty="0" smtClean="0">
                          <a:solidFill>
                            <a:srgbClr val="000000"/>
                          </a:solidFill>
                          <a:latin typeface="Calibri" pitchFamily="34" charset="0"/>
                          <a:ea typeface="+mn-ea"/>
                          <a:cs typeface="+mn-cs"/>
                        </a:rPr>
                        <a:t>Корана</a:t>
                      </a:r>
                      <a:endParaRPr lang="en-US" sz="1800" b="1" kern="1200" dirty="0" smtClean="0">
                        <a:solidFill>
                          <a:srgbClr val="000000"/>
                        </a:solidFill>
                        <a:latin typeface="Calibri" pitchFamily="34" charset="0"/>
                        <a:ea typeface="+mn-ea"/>
                        <a:cs typeface="+mn-cs"/>
                      </a:endParaRPr>
                    </a:p>
                  </a:txBody>
                  <a:tcPr marL="0" marR="0" marT="0" marB="0" anchor="ctr">
                    <a:lnL w="28575" cap="flat" cmpd="sng" algn="ctr">
                      <a:solidFill>
                        <a:schemeClr val="accent4">
                          <a:lumMod val="10000"/>
                        </a:schemeClr>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28575" cap="flat" cmpd="sng" algn="ctr">
                      <a:solidFill>
                        <a:schemeClr val="accent4">
                          <a:lumMod val="10000"/>
                        </a:schemeClr>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hMerge="1">
                  <a:txBody>
                    <a:bodyPr/>
                    <a:lstStyle/>
                    <a:p>
                      <a:endParaRPr lang="en-US"/>
                    </a:p>
                  </a:txBody>
                  <a:tcPr/>
                </a:tc>
                <a:tc hMerge="1">
                  <a:txBody>
                    <a:bodyPr/>
                    <a:lstStyle/>
                    <a:p>
                      <a:endParaRPr lang="en-US"/>
                    </a:p>
                  </a:txBody>
                  <a:tcPr/>
                </a:tc>
              </a:tr>
              <a:tr h="527510">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400+</a:t>
                      </a: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1">
                        <a:spcBef>
                          <a:spcPts val="0"/>
                        </a:spcBef>
                        <a:spcAft>
                          <a:spcPts val="1400"/>
                        </a:spcAft>
                      </a:pPr>
                      <a:r>
                        <a:rPr lang="ur-PK" sz="2400" kern="1400" dirty="0" smtClean="0">
                          <a:solidFill>
                            <a:srgbClr val="000000"/>
                          </a:solidFill>
                          <a:latin typeface="Times New Roman"/>
                          <a:ea typeface="+mn-ea"/>
                          <a:cs typeface="Majidi"/>
                        </a:rPr>
                        <a:t>وَ+لَ+قَدْ</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200" b="1" kern="1400" dirty="0" smtClean="0">
                          <a:solidFill>
                            <a:srgbClr val="000000"/>
                          </a:solidFill>
                          <a:latin typeface="Calibri" pitchFamily="34" charset="0"/>
                          <a:ea typeface="+mn-ea"/>
                          <a:cs typeface="Alvi Nastaleeq"/>
                        </a:rPr>
                        <a:t>и</a:t>
                      </a:r>
                      <a:r>
                        <a:rPr lang="ru-RU" sz="1200" b="1" kern="1400" baseline="0" dirty="0" smtClean="0">
                          <a:solidFill>
                            <a:srgbClr val="000000"/>
                          </a:solidFill>
                          <a:latin typeface="Calibri" pitchFamily="34" charset="0"/>
                          <a:ea typeface="+mn-ea"/>
                          <a:cs typeface="Alvi Nastaleeq"/>
                        </a:rPr>
                        <a:t> действительно</a:t>
                      </a:r>
                      <a:endParaRPr lang="en-US" sz="12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27510">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endParaRPr lang="en-US" sz="1600" b="1" kern="1400" dirty="0" smtClean="0">
                        <a:solidFill>
                          <a:srgbClr val="000000"/>
                        </a:solidFill>
                        <a:latin typeface="Calibri" pitchFamily="34" charset="0"/>
                        <a:ea typeface="+mn-ea"/>
                        <a:cs typeface="Alvi Nastaleeq"/>
                      </a:endParaRP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1">
                        <a:spcBef>
                          <a:spcPts val="0"/>
                        </a:spcBef>
                        <a:spcAft>
                          <a:spcPts val="1400"/>
                        </a:spcAft>
                      </a:pPr>
                      <a:r>
                        <a:rPr lang="ar-SA" sz="2400" kern="1400" dirty="0" smtClean="0">
                          <a:solidFill>
                            <a:srgbClr val="000000"/>
                          </a:solidFill>
                          <a:latin typeface="Times New Roman"/>
                          <a:ea typeface="+mn-ea"/>
                          <a:cs typeface="Majidi"/>
                        </a:rPr>
                        <a:t>يَسَّرْنَا</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200" b="1" kern="1400" dirty="0" smtClean="0">
                          <a:solidFill>
                            <a:srgbClr val="000000"/>
                          </a:solidFill>
                          <a:latin typeface="Calibri" pitchFamily="34" charset="0"/>
                          <a:ea typeface="+mn-ea"/>
                          <a:cs typeface="Alvi Nastaleeq"/>
                        </a:rPr>
                        <a:t>Мы облегчили</a:t>
                      </a:r>
                      <a:endParaRPr lang="en-US" sz="12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27510">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175+</a:t>
                      </a: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1">
                        <a:spcBef>
                          <a:spcPts val="0"/>
                        </a:spcBef>
                        <a:spcAft>
                          <a:spcPts val="1400"/>
                        </a:spcAft>
                      </a:pPr>
                      <a:r>
                        <a:rPr lang="ar-SA" sz="2400" kern="1400" dirty="0" smtClean="0">
                          <a:solidFill>
                            <a:srgbClr val="000000"/>
                          </a:solidFill>
                          <a:latin typeface="Times New Roman"/>
                          <a:ea typeface="+mn-ea"/>
                          <a:cs typeface="Majidi"/>
                        </a:rPr>
                        <a:t>خَيْرُ+كُمْ</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200" b="1" kern="1400" dirty="0" smtClean="0">
                          <a:solidFill>
                            <a:srgbClr val="000000"/>
                          </a:solidFill>
                          <a:latin typeface="Calibri" pitchFamily="34" charset="0"/>
                          <a:ea typeface="+mn-ea"/>
                          <a:cs typeface="Alvi Nastaleeq"/>
                        </a:rPr>
                        <a:t>лучшие</a:t>
                      </a:r>
                      <a:r>
                        <a:rPr lang="ru-RU" sz="1200" b="1" kern="1400" baseline="0" dirty="0" smtClean="0">
                          <a:solidFill>
                            <a:srgbClr val="000000"/>
                          </a:solidFill>
                          <a:latin typeface="Calibri" pitchFamily="34" charset="0"/>
                          <a:ea typeface="+mn-ea"/>
                          <a:cs typeface="Alvi Nastaleeq"/>
                        </a:rPr>
                        <a:t> из вас</a:t>
                      </a:r>
                      <a:endParaRPr lang="en-US" sz="12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27510">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720+</a:t>
                      </a: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1">
                        <a:spcBef>
                          <a:spcPts val="0"/>
                        </a:spcBef>
                        <a:spcAft>
                          <a:spcPts val="1400"/>
                        </a:spcAft>
                      </a:pPr>
                      <a:r>
                        <a:rPr lang="ar-SA" sz="2400" kern="1400" dirty="0" smtClean="0">
                          <a:solidFill>
                            <a:srgbClr val="000000"/>
                          </a:solidFill>
                          <a:latin typeface="Times New Roman"/>
                          <a:ea typeface="+mn-ea"/>
                          <a:cs typeface="Majidi"/>
                        </a:rPr>
                        <a:t>مَنْ</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200" b="1" kern="1400" dirty="0" smtClean="0">
                          <a:solidFill>
                            <a:srgbClr val="000000"/>
                          </a:solidFill>
                          <a:latin typeface="Calibri" pitchFamily="34" charset="0"/>
                          <a:ea typeface="+mn-ea"/>
                          <a:cs typeface="Alvi Nastaleeq"/>
                        </a:rPr>
                        <a:t>кто</a:t>
                      </a:r>
                      <a:endParaRPr lang="en-US" sz="12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27510">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endParaRPr lang="en-US" sz="1600" b="1" kern="1400" dirty="0" smtClean="0">
                        <a:solidFill>
                          <a:srgbClr val="000000"/>
                        </a:solidFill>
                        <a:latin typeface="Calibri" pitchFamily="34" charset="0"/>
                        <a:ea typeface="+mn-ea"/>
                        <a:cs typeface="Alvi Nastaleeq"/>
                      </a:endParaRP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1">
                        <a:spcBef>
                          <a:spcPts val="0"/>
                        </a:spcBef>
                        <a:spcAft>
                          <a:spcPts val="1400"/>
                        </a:spcAft>
                      </a:pPr>
                      <a:r>
                        <a:rPr lang="ar-SA" sz="2400" kern="1400" dirty="0" smtClean="0">
                          <a:solidFill>
                            <a:srgbClr val="000000"/>
                          </a:solidFill>
                          <a:latin typeface="Times New Roman"/>
                          <a:ea typeface="+mn-ea"/>
                          <a:cs typeface="Majidi"/>
                        </a:rPr>
                        <a:t>تَعَلَّمَ</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200" b="1" kern="1400" dirty="0" smtClean="0">
                          <a:solidFill>
                            <a:srgbClr val="000000"/>
                          </a:solidFill>
                          <a:latin typeface="Calibri" pitchFamily="34" charset="0"/>
                          <a:ea typeface="+mn-ea"/>
                          <a:cs typeface="Alvi Nastaleeq"/>
                        </a:rPr>
                        <a:t>учит</a:t>
                      </a:r>
                      <a:endParaRPr lang="en-US" sz="12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59809">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endParaRPr lang="en-US" sz="1600" b="1" kern="1400" dirty="0" smtClean="0">
                        <a:solidFill>
                          <a:srgbClr val="000000"/>
                        </a:solidFill>
                        <a:latin typeface="Calibri" pitchFamily="34" charset="0"/>
                        <a:ea typeface="+mn-ea"/>
                        <a:cs typeface="Alvi Nastaleeq"/>
                      </a:endParaRP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1">
                        <a:spcBef>
                          <a:spcPts val="0"/>
                        </a:spcBef>
                        <a:spcAft>
                          <a:spcPts val="1400"/>
                        </a:spcAft>
                      </a:pPr>
                      <a:r>
                        <a:rPr lang="ar-SA" sz="2400" kern="1400" dirty="0" smtClean="0">
                          <a:solidFill>
                            <a:srgbClr val="000000"/>
                          </a:solidFill>
                          <a:latin typeface="Times New Roman"/>
                          <a:ea typeface="+mn-ea"/>
                          <a:cs typeface="Majidi"/>
                        </a:rPr>
                        <a:t>عَلَّمَ+هٗ</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200" b="1" kern="1400" dirty="0" smtClean="0">
                          <a:solidFill>
                            <a:srgbClr val="000000"/>
                          </a:solidFill>
                          <a:latin typeface="Calibri" pitchFamily="34" charset="0"/>
                          <a:ea typeface="+mn-ea"/>
                          <a:cs typeface="Alvi Nastaleeq"/>
                        </a:rPr>
                        <a:t>обучают</a:t>
                      </a:r>
                      <a:r>
                        <a:rPr lang="ru-RU" sz="1200" b="1" kern="1400" baseline="0" dirty="0" smtClean="0">
                          <a:solidFill>
                            <a:srgbClr val="000000"/>
                          </a:solidFill>
                          <a:latin typeface="Calibri" pitchFamily="34" charset="0"/>
                          <a:ea typeface="+mn-ea"/>
                          <a:cs typeface="Alvi Nastaleeq"/>
                        </a:rPr>
                        <a:t> ему</a:t>
                      </a:r>
                      <a:endParaRPr lang="en-US" sz="12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59809">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135+</a:t>
                      </a: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1">
                        <a:spcBef>
                          <a:spcPts val="0"/>
                        </a:spcBef>
                        <a:spcAft>
                          <a:spcPts val="1400"/>
                        </a:spcAft>
                      </a:pPr>
                      <a:r>
                        <a:rPr lang="ar-SA" sz="2400" kern="1400" dirty="0" smtClean="0">
                          <a:solidFill>
                            <a:srgbClr val="000000"/>
                          </a:solidFill>
                          <a:latin typeface="Times New Roman"/>
                          <a:ea typeface="+mn-ea"/>
                          <a:cs typeface="Majidi"/>
                        </a:rPr>
                        <a:t>إِنَّمَا</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200" b="1" kern="1400" dirty="0" smtClean="0">
                          <a:solidFill>
                            <a:srgbClr val="000000"/>
                          </a:solidFill>
                          <a:latin typeface="Calibri" pitchFamily="34" charset="0"/>
                          <a:ea typeface="+mn-ea"/>
                          <a:cs typeface="Alvi Nastaleeq"/>
                        </a:rPr>
                        <a:t>только</a:t>
                      </a:r>
                      <a:endParaRPr lang="en-US" sz="12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59809">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40+</a:t>
                      </a: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1">
                        <a:spcBef>
                          <a:spcPts val="0"/>
                        </a:spcBef>
                        <a:spcAft>
                          <a:spcPts val="1400"/>
                        </a:spcAft>
                      </a:pPr>
                      <a:r>
                        <a:rPr lang="ar-SA" sz="2400" kern="1400" dirty="0" smtClean="0">
                          <a:solidFill>
                            <a:srgbClr val="000000"/>
                          </a:solidFill>
                          <a:latin typeface="Times New Roman"/>
                          <a:ea typeface="+mn-ea"/>
                          <a:cs typeface="Majidi"/>
                        </a:rPr>
                        <a:t>اَلْأَعْمَالُ</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200" b="1" kern="1400" dirty="0" smtClean="0">
                          <a:solidFill>
                            <a:srgbClr val="000000"/>
                          </a:solidFill>
                          <a:latin typeface="Calibri" pitchFamily="34" charset="0"/>
                          <a:ea typeface="+mn-ea"/>
                          <a:cs typeface="Alvi Nastaleeq"/>
                        </a:rPr>
                        <a:t>дела</a:t>
                      </a:r>
                      <a:endParaRPr lang="en-US" sz="12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59809">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endParaRPr lang="en-US" sz="1600" b="1" kern="1400" dirty="0" smtClean="0">
                        <a:solidFill>
                          <a:srgbClr val="000000"/>
                        </a:solidFill>
                        <a:latin typeface="Calibri" pitchFamily="34" charset="0"/>
                        <a:ea typeface="+mn-ea"/>
                        <a:cs typeface="Alvi Nastaleeq"/>
                      </a:endParaRP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chemeClr val="accent4">
                          <a:lumMod val="10000"/>
                        </a:schemeClr>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1">
                        <a:spcBef>
                          <a:spcPts val="0"/>
                        </a:spcBef>
                        <a:spcAft>
                          <a:spcPts val="1400"/>
                        </a:spcAft>
                      </a:pPr>
                      <a:r>
                        <a:rPr lang="ar-SA" sz="2400" kern="1400" dirty="0" smtClean="0">
                          <a:solidFill>
                            <a:srgbClr val="000000"/>
                          </a:solidFill>
                          <a:latin typeface="Times New Roman"/>
                          <a:ea typeface="+mn-ea"/>
                          <a:cs typeface="Majidi"/>
                        </a:rPr>
                        <a:t>بِ+النِّيَّات</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chemeClr val="accent4">
                          <a:lumMod val="10000"/>
                        </a:schemeClr>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200" b="1" kern="1400" dirty="0" smtClean="0">
                          <a:solidFill>
                            <a:srgbClr val="000000"/>
                          </a:solidFill>
                          <a:latin typeface="Calibri" pitchFamily="34" charset="0"/>
                          <a:ea typeface="+mn-ea"/>
                          <a:cs typeface="Alvi Nastaleeq"/>
                        </a:rPr>
                        <a:t>с</a:t>
                      </a:r>
                      <a:r>
                        <a:rPr lang="ru-RU" sz="1200" b="1" kern="1400" baseline="0" dirty="0" smtClean="0">
                          <a:solidFill>
                            <a:srgbClr val="000000"/>
                          </a:solidFill>
                          <a:latin typeface="Calibri" pitchFamily="34" charset="0"/>
                          <a:ea typeface="+mn-ea"/>
                          <a:cs typeface="Alvi Nastaleeq"/>
                        </a:rPr>
                        <a:t> намерениями</a:t>
                      </a:r>
                      <a:endParaRPr lang="en-US" sz="12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chemeClr val="accent4">
                          <a:lumMod val="10000"/>
                        </a:schemeClr>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bl>
          </a:graphicData>
        </a:graphic>
      </p:graphicFrame>
      <p:sp>
        <p:nvSpPr>
          <p:cNvPr id="14" name="Rectangle 13"/>
          <p:cNvSpPr txBox="1">
            <a:spLocks noChangeArrowheads="1"/>
          </p:cNvSpPr>
          <p:nvPr/>
        </p:nvSpPr>
        <p:spPr bwMode="auto">
          <a:xfrm>
            <a:off x="0" y="7620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1"/>
            <a:r>
              <a:rPr lang="ru-RU" sz="2800" kern="0" dirty="0" smtClean="0">
                <a:solidFill>
                  <a:schemeClr val="accent4">
                    <a:lumMod val="10000"/>
                  </a:schemeClr>
                </a:solidFill>
                <a:latin typeface="Calibri" pitchFamily="34" charset="0"/>
                <a:ea typeface="+mj-ea"/>
              </a:rPr>
              <a:t>Словарик</a:t>
            </a:r>
            <a:endParaRPr kumimoji="0" lang="ar-SA" sz="4400" b="1" i="0" u="none" strike="noStrike" kern="0" cap="none" spc="0" normalizeH="0" baseline="0" noProof="0" dirty="0" smtClean="0">
              <a:ln>
                <a:noFill/>
              </a:ln>
              <a:solidFill>
                <a:schemeClr val="accent4">
                  <a:lumMod val="10000"/>
                </a:schemeClr>
              </a:solidFill>
              <a:effectLst/>
              <a:uLnTx/>
              <a:uFillTx/>
              <a:latin typeface="Calibri" pitchFamily="34" charset="0"/>
              <a:ea typeface="+mj-ea"/>
              <a:cs typeface="Alvi Nastaleeq" pitchFamily="2" charset="-78"/>
            </a:endParaRPr>
          </a:p>
        </p:txBody>
      </p:sp>
      <p:graphicFrame>
        <p:nvGraphicFramePr>
          <p:cNvPr id="16" name="Table 15"/>
          <p:cNvGraphicFramePr>
            <a:graphicFrameLocks noGrp="1"/>
          </p:cNvGraphicFramePr>
          <p:nvPr>
            <p:extLst>
              <p:ext uri="{D42A27DB-BD31-4B8C-83A1-F6EECF244321}">
                <p14:modId xmlns:p14="http://schemas.microsoft.com/office/powerpoint/2010/main" val="2910643474"/>
              </p:ext>
            </p:extLst>
          </p:nvPr>
        </p:nvGraphicFramePr>
        <p:xfrm>
          <a:off x="3200400" y="1733900"/>
          <a:ext cx="2786233" cy="3401369"/>
        </p:xfrm>
        <a:graphic>
          <a:graphicData uri="http://schemas.openxmlformats.org/drawingml/2006/table">
            <a:tbl>
              <a:tblPr/>
              <a:tblGrid>
                <a:gridCol w="652632"/>
                <a:gridCol w="1099968"/>
                <a:gridCol w="1033633"/>
              </a:tblGrid>
              <a:tr h="527510">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1400+</a:t>
                      </a: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ap="flat" cmpd="sng" algn="ctr">
                      <a:solidFill>
                        <a:schemeClr val="accent4">
                          <a:lumMod val="10000"/>
                        </a:schemeClr>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0">
                        <a:spcBef>
                          <a:spcPts val="0"/>
                        </a:spcBef>
                        <a:spcAft>
                          <a:spcPts val="1400"/>
                        </a:spcAft>
                      </a:pPr>
                      <a:r>
                        <a:rPr lang="ur-PK" sz="2400" kern="1400" dirty="0" smtClean="0">
                          <a:solidFill>
                            <a:srgbClr val="000000"/>
                          </a:solidFill>
                          <a:latin typeface="Times New Roman"/>
                          <a:ea typeface="+mn-ea"/>
                          <a:cs typeface="Majidi"/>
                        </a:rPr>
                        <a:t>إِنَّ</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ap="flat" cmpd="sng" algn="ctr">
                      <a:solidFill>
                        <a:schemeClr val="accent4">
                          <a:lumMod val="10000"/>
                        </a:schemeClr>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200" b="1" kern="1400" dirty="0" smtClean="0">
                          <a:solidFill>
                            <a:srgbClr val="000000"/>
                          </a:solidFill>
                          <a:latin typeface="Calibri" pitchFamily="34" charset="0"/>
                          <a:ea typeface="+mn-ea"/>
                          <a:cs typeface="Alvi Nastaleeq"/>
                        </a:rPr>
                        <a:t>действительно</a:t>
                      </a:r>
                      <a:endParaRPr lang="en-US" sz="12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38100" cap="flat" cmpd="sng" algn="ctr">
                      <a:solidFill>
                        <a:schemeClr val="accent4">
                          <a:lumMod val="10000"/>
                        </a:schemeClr>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27510">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575+</a:t>
                      </a: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0">
                        <a:spcBef>
                          <a:spcPts val="0"/>
                        </a:spcBef>
                        <a:spcAft>
                          <a:spcPts val="1400"/>
                        </a:spcAft>
                      </a:pPr>
                      <a:r>
                        <a:rPr lang="ar-SA" sz="2400" kern="1400" dirty="0" smtClean="0">
                          <a:solidFill>
                            <a:srgbClr val="000000"/>
                          </a:solidFill>
                          <a:latin typeface="Times New Roman"/>
                          <a:ea typeface="+mn-ea"/>
                          <a:cs typeface="Majidi"/>
                        </a:rPr>
                        <a:t>إِنْ</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200" b="1" kern="1400" dirty="0" smtClean="0">
                          <a:solidFill>
                            <a:srgbClr val="000000"/>
                          </a:solidFill>
                          <a:latin typeface="Calibri" pitchFamily="34" charset="0"/>
                          <a:ea typeface="+mn-ea"/>
                          <a:cs typeface="Alvi Nastaleeq"/>
                        </a:rPr>
                        <a:t>если</a:t>
                      </a:r>
                      <a:endParaRPr lang="en-US" sz="12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27510">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460+</a:t>
                      </a: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0">
                        <a:spcBef>
                          <a:spcPts val="0"/>
                        </a:spcBef>
                        <a:spcAft>
                          <a:spcPts val="1400"/>
                        </a:spcAft>
                      </a:pPr>
                      <a:r>
                        <a:rPr lang="ar-SA" sz="2400" kern="1400" dirty="0" smtClean="0">
                          <a:solidFill>
                            <a:srgbClr val="000000"/>
                          </a:solidFill>
                          <a:latin typeface="Times New Roman"/>
                          <a:ea typeface="+mn-ea"/>
                          <a:cs typeface="Majidi"/>
                        </a:rPr>
                        <a:t>بِ+ه، هم...</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200" b="1" kern="1400" dirty="0" smtClean="0">
                          <a:solidFill>
                            <a:srgbClr val="000000"/>
                          </a:solidFill>
                          <a:latin typeface="Calibri" pitchFamily="34" charset="0"/>
                          <a:ea typeface="+mn-ea"/>
                          <a:cs typeface="Alvi Nastaleeq"/>
                        </a:rPr>
                        <a:t>с...</a:t>
                      </a:r>
                      <a:endParaRPr lang="en-US" sz="12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27510">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1555+</a:t>
                      </a: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0">
                        <a:spcBef>
                          <a:spcPts val="0"/>
                        </a:spcBef>
                        <a:spcAft>
                          <a:spcPts val="1400"/>
                        </a:spcAft>
                      </a:pPr>
                      <a:r>
                        <a:rPr lang="ar-SA" sz="2400" kern="1400" dirty="0" smtClean="0">
                          <a:solidFill>
                            <a:srgbClr val="000000"/>
                          </a:solidFill>
                          <a:latin typeface="Times New Roman"/>
                          <a:ea typeface="+mn-ea"/>
                          <a:cs typeface="Majidi"/>
                        </a:rPr>
                        <a:t>فِي+ه، هم...</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200" b="1" kern="1400" dirty="0" smtClean="0">
                          <a:solidFill>
                            <a:srgbClr val="000000"/>
                          </a:solidFill>
                          <a:latin typeface="Calibri" pitchFamily="34" charset="0"/>
                          <a:ea typeface="+mn-ea"/>
                          <a:cs typeface="Alvi Nastaleeq"/>
                        </a:rPr>
                        <a:t>в...</a:t>
                      </a:r>
                      <a:r>
                        <a:rPr lang="ru-RU" sz="1200" b="1" kern="1400" baseline="0" dirty="0" smtClean="0">
                          <a:solidFill>
                            <a:srgbClr val="000000"/>
                          </a:solidFill>
                          <a:latin typeface="Calibri" pitchFamily="34" charset="0"/>
                          <a:ea typeface="+mn-ea"/>
                          <a:cs typeface="Alvi Nastaleeq"/>
                        </a:rPr>
                        <a:t> </a:t>
                      </a:r>
                      <a:endParaRPr lang="en-US" sz="12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27510">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1320+</a:t>
                      </a: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0">
                        <a:spcBef>
                          <a:spcPts val="0"/>
                        </a:spcBef>
                        <a:spcAft>
                          <a:spcPts val="1400"/>
                        </a:spcAft>
                      </a:pPr>
                      <a:r>
                        <a:rPr lang="ar-SA" sz="2400" kern="1400" dirty="0" smtClean="0">
                          <a:solidFill>
                            <a:srgbClr val="000000"/>
                          </a:solidFill>
                          <a:latin typeface="Times New Roman"/>
                          <a:ea typeface="+mn-ea"/>
                          <a:cs typeface="Majidi"/>
                        </a:rPr>
                        <a:t>عَلَى+ه، هم...</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200" b="1" kern="1400" dirty="0" smtClean="0">
                          <a:solidFill>
                            <a:srgbClr val="000000"/>
                          </a:solidFill>
                          <a:latin typeface="Calibri" pitchFamily="34" charset="0"/>
                          <a:ea typeface="+mn-ea"/>
                          <a:cs typeface="Alvi Nastaleeq"/>
                        </a:rPr>
                        <a:t>на</a:t>
                      </a:r>
                      <a:r>
                        <a:rPr lang="ru-RU" sz="1200" b="1" kern="1400" baseline="0" dirty="0" smtClean="0">
                          <a:solidFill>
                            <a:srgbClr val="000000"/>
                          </a:solidFill>
                          <a:latin typeface="Calibri" pitchFamily="34" charset="0"/>
                          <a:ea typeface="+mn-ea"/>
                          <a:cs typeface="Alvi Nastaleeq"/>
                        </a:rPr>
                        <a:t>...</a:t>
                      </a:r>
                      <a:endParaRPr lang="en-US" sz="12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59809">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685+</a:t>
                      </a: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chemeClr val="accent4">
                          <a:lumMod val="10000"/>
                        </a:schemeClr>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0">
                        <a:spcBef>
                          <a:spcPts val="0"/>
                        </a:spcBef>
                        <a:spcAft>
                          <a:spcPts val="1400"/>
                        </a:spcAft>
                      </a:pPr>
                      <a:r>
                        <a:rPr lang="ar-SA" sz="2400" kern="1400" dirty="0" smtClean="0">
                          <a:solidFill>
                            <a:srgbClr val="000000"/>
                          </a:solidFill>
                          <a:latin typeface="Times New Roman"/>
                          <a:ea typeface="+mn-ea"/>
                          <a:cs typeface="Majidi"/>
                        </a:rPr>
                        <a:t>إِلَى+ه، هم...</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chemeClr val="accent4">
                          <a:lumMod val="10000"/>
                        </a:schemeClr>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200" b="1" kern="1400" dirty="0" smtClean="0">
                          <a:solidFill>
                            <a:srgbClr val="000000"/>
                          </a:solidFill>
                          <a:latin typeface="Calibri" pitchFamily="34" charset="0"/>
                          <a:ea typeface="+mn-ea"/>
                          <a:cs typeface="Alvi Nastaleeq"/>
                        </a:rPr>
                        <a:t>к...</a:t>
                      </a:r>
                      <a:endParaRPr lang="en-US" sz="12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chemeClr val="accent4">
                          <a:lumMod val="10000"/>
                        </a:schemeClr>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bl>
          </a:graphicData>
        </a:graphic>
      </p:graphicFrame>
    </p:spTree>
  </p:cSld>
  <p:clrMapOvr>
    <a:overrideClrMapping bg1="dk2" tx1="lt1" bg2="dk1" tx2="lt2" accent1="accent1" accent2="accent2" accent3="accent3" accent4="accent4" accent5="accent5" accent6="accent6" hlink="hlink" folHlink="folHlink"/>
  </p:clrMapOvr>
  <p:transition advTm="41028"/>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0" name="Rectangle 23"/>
          <p:cNvSpPr>
            <a:spLocks noChangeArrowheads="1"/>
          </p:cNvSpPr>
          <p:nvPr/>
        </p:nvSpPr>
        <p:spPr bwMode="auto">
          <a:xfrm>
            <a:off x="990600" y="-10758"/>
            <a:ext cx="7194550" cy="584775"/>
          </a:xfrm>
          <a:prstGeom prst="rect">
            <a:avLst/>
          </a:prstGeom>
          <a:noFill/>
          <a:ln w="9525" algn="ctr">
            <a:noFill/>
            <a:miter lim="800000"/>
            <a:headEnd/>
            <a:tailEnd/>
          </a:ln>
        </p:spPr>
        <p:txBody>
          <a:bodyPr>
            <a:spAutoFit/>
          </a:bodyPr>
          <a:lstStyle/>
          <a:p>
            <a:pPr algn="ctr">
              <a:spcBef>
                <a:spcPct val="50000"/>
              </a:spcBef>
            </a:pPr>
            <a:r>
              <a:rPr lang="ru-RU" sz="3200" kern="0" dirty="0" smtClean="0">
                <a:latin typeface="Calibri" pitchFamily="34" charset="0"/>
                <a:ea typeface="+mj-ea"/>
              </a:rPr>
              <a:t>Посыл </a:t>
            </a:r>
            <a:endParaRPr lang="en-US" sz="3200" kern="0" dirty="0">
              <a:latin typeface="Calibri" pitchFamily="34" charset="0"/>
              <a:ea typeface="+mj-ea"/>
            </a:endParaRPr>
          </a:p>
        </p:txBody>
      </p:sp>
      <p:pic>
        <p:nvPicPr>
          <p:cNvPr id="9" name="Picture 6"/>
          <p:cNvPicPr>
            <a:picLocks noChangeAspect="1"/>
          </p:cNvPicPr>
          <p:nvPr/>
        </p:nvPicPr>
        <p:blipFill>
          <a:blip r:embed="rId4" cstate="print"/>
          <a:srcRect/>
          <a:stretch>
            <a:fillRect/>
          </a:stretch>
        </p:blipFill>
        <p:spPr bwMode="auto">
          <a:xfrm>
            <a:off x="228600" y="609600"/>
            <a:ext cx="8686800" cy="2211387"/>
          </a:xfrm>
          <a:prstGeom prst="rect">
            <a:avLst/>
          </a:prstGeom>
          <a:noFill/>
          <a:ln w="9525">
            <a:noFill/>
            <a:miter lim="800000"/>
            <a:headEnd/>
            <a:tailEnd/>
          </a:ln>
        </p:spPr>
      </p:pic>
      <p:graphicFrame>
        <p:nvGraphicFramePr>
          <p:cNvPr id="10" name="Group 22"/>
          <p:cNvGraphicFramePr>
            <a:graphicFrameLocks/>
          </p:cNvGraphicFramePr>
          <p:nvPr>
            <p:extLst>
              <p:ext uri="{D42A27DB-BD31-4B8C-83A1-F6EECF244321}">
                <p14:modId xmlns:p14="http://schemas.microsoft.com/office/powerpoint/2010/main" val="953124186"/>
              </p:ext>
            </p:extLst>
          </p:nvPr>
        </p:nvGraphicFramePr>
        <p:xfrm>
          <a:off x="457199" y="839787"/>
          <a:ext cx="8229601" cy="1752600"/>
        </p:xfrm>
        <a:graphic>
          <a:graphicData uri="http://schemas.openxmlformats.org/drawingml/2006/table">
            <a:tbl>
              <a:tblPr rtl="1"/>
              <a:tblGrid>
                <a:gridCol w="1659368"/>
                <a:gridCol w="1838660"/>
                <a:gridCol w="2541494"/>
                <a:gridCol w="2190079"/>
              </a:tblGrid>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خَيْرُكُمْ</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مَّنْ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تَعَلَّمَ الْقُرْآنَ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وَعَلَّمَه</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r>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лучший </a:t>
                      </a:r>
                      <a:r>
                        <a:rPr lang="en-IN" sz="2500" b="1" kern="1200" dirty="0" smtClean="0">
                          <a:solidFill>
                            <a:schemeClr val="tx1">
                              <a:lumMod val="50000"/>
                            </a:schemeClr>
                          </a:solidFill>
                          <a:latin typeface="Calibri" pitchFamily="34" charset="0"/>
                          <a:ea typeface="+mn-ea"/>
                          <a:cs typeface="Alvi Nastaleeq" pitchFamily="2" charset="-78"/>
                        </a:rPr>
                        <a:t>[</a:t>
                      </a:r>
                      <a:r>
                        <a:rPr lang="ru-RU" sz="2500" b="1" kern="1200" dirty="0" smtClean="0">
                          <a:solidFill>
                            <a:schemeClr val="tx1">
                              <a:lumMod val="50000"/>
                            </a:schemeClr>
                          </a:solidFill>
                          <a:latin typeface="Calibri" pitchFamily="34" charset="0"/>
                          <a:ea typeface="+mn-ea"/>
                          <a:cs typeface="Alvi Nastaleeq" pitchFamily="2" charset="-78"/>
                        </a:rPr>
                        <a:t>из</a:t>
                      </a:r>
                      <a:r>
                        <a:rPr lang="en-IN" sz="2500" b="1" kern="1200" dirty="0" smtClean="0">
                          <a:solidFill>
                            <a:schemeClr val="tx1">
                              <a:lumMod val="50000"/>
                            </a:schemeClr>
                          </a:solidFill>
                          <a:latin typeface="Calibri" pitchFamily="34" charset="0"/>
                          <a:ea typeface="+mn-ea"/>
                          <a:cs typeface="Alvi Nastaleeq" pitchFamily="2" charset="-78"/>
                        </a:rPr>
                        <a:t>]</a:t>
                      </a:r>
                      <a:r>
                        <a:rPr lang="ru-RU" sz="2500" b="1" kern="1200" dirty="0" smtClean="0">
                          <a:solidFill>
                            <a:schemeClr val="tx1">
                              <a:lumMod val="50000"/>
                            </a:schemeClr>
                          </a:solidFill>
                          <a:latin typeface="Calibri" pitchFamily="34" charset="0"/>
                          <a:ea typeface="+mn-ea"/>
                          <a:cs typeface="Alvi Nastaleeq" pitchFamily="2" charset="-78"/>
                        </a:rPr>
                        <a:t> вас</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(тот) кто</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учит</a:t>
                      </a:r>
                      <a:r>
                        <a:rPr lang="ru-RU" sz="2500" b="1" kern="1200" baseline="0" dirty="0" smtClean="0">
                          <a:solidFill>
                            <a:schemeClr val="tx1">
                              <a:lumMod val="50000"/>
                            </a:schemeClr>
                          </a:solidFill>
                          <a:latin typeface="Calibri" pitchFamily="34" charset="0"/>
                          <a:ea typeface="+mn-ea"/>
                          <a:cs typeface="Alvi Nastaleeq" pitchFamily="2" charset="-78"/>
                        </a:rPr>
                        <a:t> Коран</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обучает ему</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
        <p:nvSpPr>
          <p:cNvPr id="27668" name="Rectangle 21"/>
          <p:cNvSpPr>
            <a:spLocks noChangeArrowheads="1"/>
          </p:cNvSpPr>
          <p:nvPr/>
        </p:nvSpPr>
        <p:spPr bwMode="auto">
          <a:xfrm>
            <a:off x="457200" y="1339326"/>
            <a:ext cx="753732" cy="369332"/>
          </a:xfrm>
          <a:prstGeom prst="rect">
            <a:avLst/>
          </a:prstGeom>
          <a:noFill/>
          <a:ln w="9525">
            <a:noFill/>
            <a:miter lim="800000"/>
            <a:headEnd/>
            <a:tailEnd/>
          </a:ln>
        </p:spPr>
        <p:txBody>
          <a:bodyPr wrap="none">
            <a:spAutoFit/>
          </a:bodyPr>
          <a:lstStyle/>
          <a:p>
            <a:pPr rtl="1"/>
            <a:r>
              <a:rPr lang="ar-SA" sz="1800" dirty="0">
                <a:solidFill>
                  <a:schemeClr val="accent4">
                    <a:lumMod val="10000"/>
                  </a:schemeClr>
                </a:solidFill>
                <a:latin typeface="Calibri" pitchFamily="34" charset="0"/>
                <a:cs typeface="Majidi" pitchFamily="2" charset="-78"/>
              </a:rPr>
              <a:t>(بخارى)</a:t>
            </a:r>
          </a:p>
        </p:txBody>
      </p:sp>
    </p:spTree>
  </p:cSld>
  <p:clrMapOvr>
    <a:overrideClrMapping bg1="dk2" tx1="lt1" bg2="dk1" tx2="lt2" accent1="accent1" accent2="accent2" accent3="accent3" accent4="accent4" accent5="accent5" accent6="accent6" hlink="hlink" folHlink="folHlink"/>
  </p:clrMapOvr>
  <p:transition advTm="14493"/>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228600"/>
            <a:ext cx="8229600" cy="1143000"/>
          </a:xfrm>
        </p:spPr>
        <p:txBody>
          <a:bodyPr/>
          <a:lstStyle/>
          <a:p>
            <a:pPr eaLnBrk="1" hangingPunct="1">
              <a:defRPr/>
            </a:pPr>
            <a:r>
              <a:rPr lang="ru-RU" dirty="0" smtClean="0">
                <a:solidFill>
                  <a:schemeClr val="tx1"/>
                </a:solidFill>
              </a:rPr>
              <a:t>Не забудьте 7 ДЗ:</a:t>
            </a:r>
            <a:endParaRPr lang="en-US" dirty="0">
              <a:solidFill>
                <a:schemeClr val="tx1"/>
              </a:solidFill>
            </a:endParaRPr>
          </a:p>
        </p:txBody>
      </p:sp>
      <p:sp>
        <p:nvSpPr>
          <p:cNvPr id="79875" name="Rectangle 3"/>
          <p:cNvSpPr>
            <a:spLocks noGrp="1" noChangeArrowheads="1"/>
          </p:cNvSpPr>
          <p:nvPr>
            <p:ph idx="1"/>
          </p:nvPr>
        </p:nvSpPr>
        <p:spPr>
          <a:xfrm>
            <a:off x="457200" y="1717675"/>
            <a:ext cx="8229600" cy="4530725"/>
          </a:xfrm>
        </p:spPr>
        <p:txBody>
          <a:bodyPr/>
          <a:lstStyle/>
          <a:p>
            <a:pPr marL="744538" indent="-744538" eaLnBrk="1" hangingPunct="1">
              <a:buClr>
                <a:schemeClr val="accent4">
                  <a:lumMod val="10000"/>
                </a:schemeClr>
              </a:buClr>
              <a:defRPr/>
            </a:pPr>
            <a:r>
              <a:rPr lang="ru-RU" sz="2400" dirty="0"/>
              <a:t>2 раза  чтение Корана</a:t>
            </a:r>
            <a:endParaRPr lang="ur-PK" sz="2400" dirty="0"/>
          </a:p>
          <a:p>
            <a:pPr marL="744538" indent="-744538" eaLnBrk="1" hangingPunct="1">
              <a:buClr>
                <a:schemeClr val="accent4">
                  <a:lumMod val="10000"/>
                </a:schemeClr>
              </a:buClr>
              <a:defRPr/>
            </a:pPr>
            <a:r>
              <a:rPr lang="en-US" sz="2400" dirty="0"/>
              <a:t>2 </a:t>
            </a:r>
            <a:r>
              <a:rPr lang="ru-RU" sz="2400" dirty="0"/>
              <a:t>раза изучение книги</a:t>
            </a:r>
            <a:r>
              <a:rPr lang="en-IN" sz="2400" dirty="0"/>
              <a:t> </a:t>
            </a:r>
            <a:r>
              <a:rPr lang="ar-SA" sz="2400" dirty="0"/>
              <a:t> </a:t>
            </a:r>
            <a:r>
              <a:rPr lang="ru-RU" sz="2400" dirty="0"/>
              <a:t>или словарика</a:t>
            </a:r>
          </a:p>
          <a:p>
            <a:pPr marL="744538" indent="-744538" eaLnBrk="1" hangingPunct="1">
              <a:buClr>
                <a:schemeClr val="accent4">
                  <a:lumMod val="10000"/>
                </a:schemeClr>
              </a:buClr>
              <a:defRPr/>
            </a:pPr>
            <a:r>
              <a:rPr lang="ru-RU" sz="2400" dirty="0"/>
              <a:t>Прослушивание </a:t>
            </a:r>
            <a:r>
              <a:rPr lang="ru-RU" sz="2400" dirty="0" smtClean="0"/>
              <a:t>МП3</a:t>
            </a:r>
          </a:p>
          <a:p>
            <a:pPr marL="744538" indent="-744538" eaLnBrk="1" hangingPunct="1">
              <a:buClr>
                <a:schemeClr val="accent4">
                  <a:lumMod val="10000"/>
                </a:schemeClr>
              </a:buClr>
              <a:defRPr/>
            </a:pPr>
            <a:r>
              <a:rPr lang="ru-RU" sz="2400" dirty="0" smtClean="0"/>
              <a:t>Практика с партнером</a:t>
            </a:r>
          </a:p>
          <a:p>
            <a:pPr marL="744538" indent="-744538" eaLnBrk="1" hangingPunct="1">
              <a:buClr>
                <a:schemeClr val="accent4">
                  <a:lumMod val="10000"/>
                </a:schemeClr>
              </a:buClr>
              <a:defRPr/>
            </a:pPr>
            <a:r>
              <a:rPr lang="ru-RU" sz="2400" dirty="0" smtClean="0"/>
              <a:t>Чтение разных сур в салах</a:t>
            </a:r>
          </a:p>
          <a:p>
            <a:pPr marL="744538" indent="-744538" eaLnBrk="1" hangingPunct="1">
              <a:buClr>
                <a:schemeClr val="accent4">
                  <a:lumMod val="10000"/>
                </a:schemeClr>
              </a:buClr>
              <a:defRPr/>
            </a:pPr>
            <a:r>
              <a:rPr lang="ru-RU" sz="2400" dirty="0" smtClean="0"/>
              <a:t>Дуа за себя и других</a:t>
            </a:r>
          </a:p>
          <a:p>
            <a:pPr marL="744538" indent="-744538" eaLnBrk="1" hangingPunct="1">
              <a:buClr>
                <a:schemeClr val="accent4">
                  <a:lumMod val="10000"/>
                </a:schemeClr>
              </a:buClr>
              <a:defRPr/>
            </a:pPr>
            <a:endParaRPr lang="ru-RU" sz="2400" dirty="0" smtClean="0"/>
          </a:p>
          <a:p>
            <a:pPr marL="744538" indent="-744538" eaLnBrk="1" hangingPunct="1">
              <a:buClr>
                <a:schemeClr val="accent4">
                  <a:lumMod val="10000"/>
                </a:schemeClr>
              </a:buClr>
              <a:defRPr/>
            </a:pPr>
            <a:endParaRPr lang="ru-RU" sz="2400" dirty="0" smtClean="0"/>
          </a:p>
          <a:p>
            <a:pPr marL="744538" indent="-744538" eaLnBrk="1" hangingPunct="1">
              <a:buClr>
                <a:schemeClr val="accent4">
                  <a:lumMod val="10000"/>
                </a:schemeClr>
              </a:buClr>
              <a:defRPr/>
            </a:pPr>
            <a:endParaRPr lang="ru-RU" sz="2400" dirty="0" smtClean="0"/>
          </a:p>
          <a:p>
            <a:pPr marL="744538" indent="-744538" eaLnBrk="1" hangingPunct="1">
              <a:buClr>
                <a:schemeClr val="accent4">
                  <a:lumMod val="10000"/>
                </a:schemeClr>
              </a:buClr>
              <a:defRPr/>
            </a:pPr>
            <a:endParaRPr lang="ur-PK" sz="2400" dirty="0"/>
          </a:p>
        </p:txBody>
      </p:sp>
      <p:pic>
        <p:nvPicPr>
          <p:cNvPr id="4" name="Picture 3" descr="اكتبوا.png"/>
          <p:cNvPicPr>
            <a:picLocks noChangeAspect="1"/>
          </p:cNvPicPr>
          <p:nvPr/>
        </p:nvPicPr>
        <p:blipFill>
          <a:blip r:embed="rId2" cstate="print"/>
          <a:stretch>
            <a:fillRect/>
          </a:stretch>
        </p:blipFill>
        <p:spPr>
          <a:xfrm>
            <a:off x="0" y="5889777"/>
            <a:ext cx="1143327" cy="968223"/>
          </a:xfrm>
          <a:prstGeom prst="rect">
            <a:avLst/>
          </a:prstGeom>
        </p:spPr>
      </p:pic>
      <p:pic>
        <p:nvPicPr>
          <p:cNvPr id="5" name="Picture 4" descr="علموا.png"/>
          <p:cNvPicPr>
            <a:picLocks noChangeAspect="1"/>
          </p:cNvPicPr>
          <p:nvPr/>
        </p:nvPicPr>
        <p:blipFill>
          <a:blip r:embed="rId3" cstate="print"/>
          <a:stretch>
            <a:fillRect/>
          </a:stretch>
        </p:blipFill>
        <p:spPr>
          <a:xfrm>
            <a:off x="0" y="4724400"/>
            <a:ext cx="1281912" cy="953000"/>
          </a:xfrm>
          <a:prstGeom prst="rect">
            <a:avLst/>
          </a:prstGeom>
        </p:spPr>
      </p:pic>
      <p:sp>
        <p:nvSpPr>
          <p:cNvPr id="6" name="Oval 5"/>
          <p:cNvSpPr/>
          <p:nvPr/>
        </p:nvSpPr>
        <p:spPr bwMode="auto">
          <a:xfrm>
            <a:off x="6324600" y="4833455"/>
            <a:ext cx="2057400" cy="1168539"/>
          </a:xfrm>
          <a:prstGeom prst="ellipse">
            <a:avLst/>
          </a:prstGeom>
          <a:solidFill>
            <a:schemeClr val="accent5">
              <a:lumMod val="75000"/>
            </a:schemeClr>
          </a:solidFill>
          <a:ln w="9525" cap="flat" cmpd="sng" algn="ctr">
            <a:noFill/>
            <a:prstDash val="solid"/>
            <a:round/>
            <a:headEnd type="none" w="med" len="med"/>
            <a:tailEnd type="none" w="med" len="med"/>
          </a:ln>
          <a:effectLst/>
          <a:scene3d>
            <a:camera prst="orthographicFront"/>
            <a:lightRig rig="threePt" dir="t"/>
          </a:scene3d>
          <a:sp3d>
            <a:bevelT prst="angle"/>
          </a:sp3d>
        </p:spPr>
        <p:txBody>
          <a:bodyPr vert="horz" wrap="square" lIns="0" tIns="45720" rIns="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ru-RU" sz="2400" i="0" u="none" strike="noStrike" cap="none" normalizeH="0" baseline="0" dirty="0" smtClean="0">
                <a:ln>
                  <a:noFill/>
                </a:ln>
                <a:effectLst/>
                <a:latin typeface="Tahoma" pitchFamily="34" charset="0"/>
                <a:cs typeface="Alvi Nastaleeq" pitchFamily="2" charset="-78"/>
              </a:rPr>
              <a:t>Награда</a:t>
            </a:r>
            <a:r>
              <a:rPr kumimoji="0" lang="ru-RU" sz="2400" i="0" u="none" strike="noStrike" cap="none" normalizeH="0" dirty="0" smtClean="0">
                <a:ln>
                  <a:noFill/>
                </a:ln>
                <a:effectLst/>
                <a:latin typeface="Tahoma" pitchFamily="34" charset="0"/>
                <a:cs typeface="Alvi Nastaleeq" pitchFamily="2" charset="-78"/>
              </a:rPr>
              <a:t> </a:t>
            </a:r>
            <a:r>
              <a:rPr kumimoji="0" lang="en-US" sz="2400" i="0" u="none" strike="noStrike" cap="none" normalizeH="0" baseline="0" dirty="0" smtClean="0">
                <a:ln>
                  <a:noFill/>
                </a:ln>
                <a:effectLst/>
                <a:latin typeface="Tahoma" pitchFamily="34" charset="0"/>
                <a:cs typeface="Alvi Nastaleeq" pitchFamily="2" charset="-78"/>
              </a:rPr>
              <a:t>6000!</a:t>
            </a:r>
          </a:p>
        </p:txBody>
      </p:sp>
      <p:pic>
        <p:nvPicPr>
          <p:cNvPr id="7" name="Picture 1" descr="C:\Users\lenovo\Downloads\smile.gif"/>
          <p:cNvPicPr>
            <a:picLocks noChangeAspect="1" noChangeArrowheads="1"/>
          </p:cNvPicPr>
          <p:nvPr/>
        </p:nvPicPr>
        <p:blipFill>
          <a:blip r:embed="rId4" cstate="print"/>
          <a:srcRect/>
          <a:stretch>
            <a:fillRect/>
          </a:stretch>
        </p:blipFill>
        <p:spPr bwMode="auto">
          <a:xfrm>
            <a:off x="7114893" y="381000"/>
            <a:ext cx="1600200" cy="1600200"/>
          </a:xfrm>
          <a:prstGeom prst="rect">
            <a:avLst/>
          </a:prstGeom>
          <a:noFill/>
        </p:spPr>
      </p:pic>
    </p:spTree>
    <p:extLst>
      <p:ext uri="{BB962C8B-B14F-4D97-AF65-F5344CB8AC3E}">
        <p14:creationId xmlns:p14="http://schemas.microsoft.com/office/powerpoint/2010/main" val="184657506"/>
      </p:ext>
    </p:extLst>
  </p:cSld>
  <p:clrMapOvr>
    <a:masterClrMapping/>
  </p:clrMapOvr>
  <p:transition advTm="84552"/>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4" name="Rectangle 22"/>
          <p:cNvSpPr>
            <a:spLocks noChangeArrowheads="1"/>
          </p:cNvSpPr>
          <p:nvPr/>
        </p:nvSpPr>
        <p:spPr bwMode="auto">
          <a:xfrm>
            <a:off x="2735263" y="2895600"/>
            <a:ext cx="3894137" cy="2470150"/>
          </a:xfrm>
          <a:prstGeom prst="rect">
            <a:avLst/>
          </a:prstGeom>
          <a:noFill/>
          <a:ln w="9525">
            <a:noFill/>
            <a:miter lim="800000"/>
            <a:headEnd/>
            <a:tailEnd/>
          </a:ln>
        </p:spPr>
        <p:txBody>
          <a:bodyPr wrap="none">
            <a:spAutoFit/>
          </a:bodyPr>
          <a:lstStyle/>
          <a:p>
            <a:pPr algn="ctr"/>
            <a:r>
              <a:rPr lang="ar-SA" sz="15600" dirty="0">
                <a:solidFill>
                  <a:srgbClr val="922E54"/>
                </a:solidFill>
                <a:latin typeface="Calibri" pitchFamily="34" charset="0"/>
                <a:ea typeface="Times New Roman" pitchFamily="18" charset="0"/>
                <a:cs typeface="Majidi" pitchFamily="2" charset="-78"/>
              </a:rPr>
              <a:t>خَيْرُكُمْ</a:t>
            </a:r>
            <a:endParaRPr lang="en-US" sz="15600" dirty="0">
              <a:solidFill>
                <a:srgbClr val="922E54"/>
              </a:solidFill>
              <a:latin typeface="Calibri" pitchFamily="34" charset="0"/>
              <a:ea typeface="Times New Roman" pitchFamily="18" charset="0"/>
              <a:cs typeface="Majidi" pitchFamily="2" charset="-78"/>
            </a:endParaRPr>
          </a:p>
        </p:txBody>
      </p:sp>
      <p:pic>
        <p:nvPicPr>
          <p:cNvPr id="9" name="Picture 6"/>
          <p:cNvPicPr>
            <a:picLocks noChangeAspect="1"/>
          </p:cNvPicPr>
          <p:nvPr/>
        </p:nvPicPr>
        <p:blipFill>
          <a:blip r:embed="rId4" cstate="print"/>
          <a:srcRect/>
          <a:stretch>
            <a:fillRect/>
          </a:stretch>
        </p:blipFill>
        <p:spPr bwMode="auto">
          <a:xfrm>
            <a:off x="228600" y="227013"/>
            <a:ext cx="8686800" cy="2211387"/>
          </a:xfrm>
          <a:prstGeom prst="rect">
            <a:avLst/>
          </a:prstGeom>
          <a:noFill/>
          <a:ln w="9525">
            <a:noFill/>
            <a:miter lim="800000"/>
            <a:headEnd/>
            <a:tailEnd/>
          </a:ln>
        </p:spPr>
      </p:pic>
      <p:graphicFrame>
        <p:nvGraphicFramePr>
          <p:cNvPr id="10" name="Group 22"/>
          <p:cNvGraphicFramePr>
            <a:graphicFrameLocks/>
          </p:cNvGraphicFramePr>
          <p:nvPr/>
        </p:nvGraphicFramePr>
        <p:xfrm>
          <a:off x="457199" y="457200"/>
          <a:ext cx="8229601" cy="1752600"/>
        </p:xfrm>
        <a:graphic>
          <a:graphicData uri="http://schemas.openxmlformats.org/drawingml/2006/table">
            <a:tbl>
              <a:tblPr rtl="1"/>
              <a:tblGrid>
                <a:gridCol w="1659368"/>
                <a:gridCol w="1838660"/>
                <a:gridCol w="2541494"/>
                <a:gridCol w="2190079"/>
              </a:tblGrid>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خَيْرُكُمْ</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C1EDFB"/>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مَّنْ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تَعَلَّمَ الْقُرْآنَ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وَعَلَّمَه</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r>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лучший </a:t>
                      </a:r>
                      <a:r>
                        <a:rPr lang="en-IN" sz="2500" b="1" kern="1200" dirty="0" smtClean="0">
                          <a:solidFill>
                            <a:schemeClr val="tx1">
                              <a:lumMod val="50000"/>
                            </a:schemeClr>
                          </a:solidFill>
                          <a:latin typeface="Calibri" pitchFamily="34" charset="0"/>
                          <a:ea typeface="+mn-ea"/>
                          <a:cs typeface="Alvi Nastaleeq" pitchFamily="2" charset="-78"/>
                        </a:rPr>
                        <a:t>[</a:t>
                      </a:r>
                      <a:r>
                        <a:rPr lang="ru-RU" sz="2500" b="1" kern="1200" dirty="0" smtClean="0">
                          <a:solidFill>
                            <a:schemeClr val="tx1">
                              <a:lumMod val="50000"/>
                            </a:schemeClr>
                          </a:solidFill>
                          <a:latin typeface="Calibri" pitchFamily="34" charset="0"/>
                          <a:ea typeface="+mn-ea"/>
                          <a:cs typeface="Alvi Nastaleeq" pitchFamily="2" charset="-78"/>
                        </a:rPr>
                        <a:t>из</a:t>
                      </a:r>
                      <a:r>
                        <a:rPr lang="en-IN" sz="2500" b="1" kern="1200" dirty="0" smtClean="0">
                          <a:solidFill>
                            <a:schemeClr val="tx1">
                              <a:lumMod val="50000"/>
                            </a:schemeClr>
                          </a:solidFill>
                          <a:latin typeface="Calibri" pitchFamily="34" charset="0"/>
                          <a:ea typeface="+mn-ea"/>
                          <a:cs typeface="Alvi Nastaleeq" pitchFamily="2" charset="-78"/>
                        </a:rPr>
                        <a:t>]</a:t>
                      </a:r>
                      <a:r>
                        <a:rPr lang="ru-RU" sz="2500" b="1" kern="1200" dirty="0" smtClean="0">
                          <a:solidFill>
                            <a:schemeClr val="tx1">
                              <a:lumMod val="50000"/>
                            </a:schemeClr>
                          </a:solidFill>
                          <a:latin typeface="Calibri" pitchFamily="34" charset="0"/>
                          <a:ea typeface="+mn-ea"/>
                          <a:cs typeface="Alvi Nastaleeq" pitchFamily="2" charset="-78"/>
                        </a:rPr>
                        <a:t> вас</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(тот) кто</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учит</a:t>
                      </a:r>
                      <a:r>
                        <a:rPr lang="ru-RU" sz="2500" b="1" kern="1200" baseline="0" dirty="0" smtClean="0">
                          <a:solidFill>
                            <a:schemeClr val="tx1">
                              <a:lumMod val="50000"/>
                            </a:schemeClr>
                          </a:solidFill>
                          <a:latin typeface="Calibri" pitchFamily="34" charset="0"/>
                          <a:ea typeface="+mn-ea"/>
                          <a:cs typeface="Alvi Nastaleeq" pitchFamily="2" charset="-78"/>
                        </a:rPr>
                        <a:t> Коран</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обучает ему</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
        <p:nvSpPr>
          <p:cNvPr id="11" name="Rectangle 21"/>
          <p:cNvSpPr>
            <a:spLocks noChangeArrowheads="1"/>
          </p:cNvSpPr>
          <p:nvPr/>
        </p:nvSpPr>
        <p:spPr bwMode="auto">
          <a:xfrm>
            <a:off x="457200" y="956739"/>
            <a:ext cx="753732" cy="369332"/>
          </a:xfrm>
          <a:prstGeom prst="rect">
            <a:avLst/>
          </a:prstGeom>
          <a:noFill/>
          <a:ln w="9525">
            <a:noFill/>
            <a:miter lim="800000"/>
            <a:headEnd/>
            <a:tailEnd/>
          </a:ln>
        </p:spPr>
        <p:txBody>
          <a:bodyPr wrap="none">
            <a:spAutoFit/>
          </a:bodyPr>
          <a:lstStyle/>
          <a:p>
            <a:pPr rtl="1"/>
            <a:r>
              <a:rPr lang="ar-SA" sz="1800" dirty="0">
                <a:solidFill>
                  <a:schemeClr val="accent4">
                    <a:lumMod val="10000"/>
                  </a:schemeClr>
                </a:solidFill>
                <a:latin typeface="Calibri" pitchFamily="34" charset="0"/>
                <a:cs typeface="Majidi" pitchFamily="2" charset="-78"/>
              </a:rPr>
              <a:t>(بخارى)</a:t>
            </a:r>
          </a:p>
        </p:txBody>
      </p:sp>
    </p:spTree>
  </p:cSld>
  <p:clrMapOvr>
    <a:overrideClrMapping bg1="dk2" tx1="lt1" bg2="dk1" tx2="lt2" accent1="accent1" accent2="accent2" accent3="accent3" accent4="accent4" accent5="accent5" accent6="accent6" hlink="hlink" folHlink="folHlink"/>
  </p:clrMapOvr>
  <p:transition advTm="4056"/>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4" name="Rectangle 22"/>
          <p:cNvSpPr>
            <a:spLocks noChangeArrowheads="1"/>
          </p:cNvSpPr>
          <p:nvPr/>
        </p:nvSpPr>
        <p:spPr bwMode="auto">
          <a:xfrm>
            <a:off x="6493227" y="2665274"/>
            <a:ext cx="1736373" cy="1754326"/>
          </a:xfrm>
          <a:prstGeom prst="rect">
            <a:avLst/>
          </a:prstGeom>
          <a:noFill/>
          <a:ln w="9525">
            <a:noFill/>
            <a:miter lim="800000"/>
            <a:headEnd/>
            <a:tailEnd/>
          </a:ln>
        </p:spPr>
        <p:txBody>
          <a:bodyPr wrap="none">
            <a:spAutoFit/>
          </a:bodyPr>
          <a:lstStyle/>
          <a:p>
            <a:pPr algn="ctr" rtl="1"/>
            <a:r>
              <a:rPr lang="ar-SA" sz="10800" dirty="0" smtClean="0">
                <a:solidFill>
                  <a:srgbClr val="922E54"/>
                </a:solidFill>
                <a:latin typeface="Calibri" pitchFamily="34" charset="0"/>
                <a:ea typeface="Times New Roman" pitchFamily="18" charset="0"/>
                <a:cs typeface="Majidi" pitchFamily="2" charset="-78"/>
              </a:rPr>
              <a:t>خَيْرُ</a:t>
            </a:r>
            <a:endParaRPr lang="en-US" sz="10800" dirty="0" smtClean="0">
              <a:solidFill>
                <a:srgbClr val="922E54"/>
              </a:solidFill>
              <a:latin typeface="Calibri" pitchFamily="34" charset="0"/>
              <a:ea typeface="Times New Roman" pitchFamily="18" charset="0"/>
              <a:cs typeface="Majidi" pitchFamily="2" charset="-78"/>
            </a:endParaRPr>
          </a:p>
        </p:txBody>
      </p:sp>
      <p:pic>
        <p:nvPicPr>
          <p:cNvPr id="9" name="Picture 6"/>
          <p:cNvPicPr>
            <a:picLocks noChangeAspect="1"/>
          </p:cNvPicPr>
          <p:nvPr/>
        </p:nvPicPr>
        <p:blipFill>
          <a:blip r:embed="rId4" cstate="print"/>
          <a:srcRect/>
          <a:stretch>
            <a:fillRect/>
          </a:stretch>
        </p:blipFill>
        <p:spPr bwMode="auto">
          <a:xfrm>
            <a:off x="228600" y="227013"/>
            <a:ext cx="8686800" cy="2211387"/>
          </a:xfrm>
          <a:prstGeom prst="rect">
            <a:avLst/>
          </a:prstGeom>
          <a:noFill/>
          <a:ln w="9525">
            <a:noFill/>
            <a:miter lim="800000"/>
            <a:headEnd/>
            <a:tailEnd/>
          </a:ln>
        </p:spPr>
      </p:pic>
      <p:graphicFrame>
        <p:nvGraphicFramePr>
          <p:cNvPr id="10" name="Group 22"/>
          <p:cNvGraphicFramePr>
            <a:graphicFrameLocks/>
          </p:cNvGraphicFramePr>
          <p:nvPr/>
        </p:nvGraphicFramePr>
        <p:xfrm>
          <a:off x="457199" y="457200"/>
          <a:ext cx="8229601" cy="1752600"/>
        </p:xfrm>
        <a:graphic>
          <a:graphicData uri="http://schemas.openxmlformats.org/drawingml/2006/table">
            <a:tbl>
              <a:tblPr rtl="1"/>
              <a:tblGrid>
                <a:gridCol w="1659368"/>
                <a:gridCol w="1838660"/>
                <a:gridCol w="2541494"/>
                <a:gridCol w="2190079"/>
              </a:tblGrid>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خَيْرُكُمْ</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C1EDFB"/>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مَّنْ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تَعَلَّمَ الْقُرْآنَ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وَعَلَّمَه</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r>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лучший </a:t>
                      </a:r>
                      <a:r>
                        <a:rPr lang="en-IN" sz="2500" b="1" kern="1200" dirty="0" smtClean="0">
                          <a:solidFill>
                            <a:schemeClr val="tx1">
                              <a:lumMod val="50000"/>
                            </a:schemeClr>
                          </a:solidFill>
                          <a:latin typeface="Calibri" pitchFamily="34" charset="0"/>
                          <a:ea typeface="+mn-ea"/>
                          <a:cs typeface="Alvi Nastaleeq" pitchFamily="2" charset="-78"/>
                        </a:rPr>
                        <a:t>[</a:t>
                      </a:r>
                      <a:r>
                        <a:rPr lang="ru-RU" sz="2500" b="1" kern="1200" dirty="0" smtClean="0">
                          <a:solidFill>
                            <a:schemeClr val="tx1">
                              <a:lumMod val="50000"/>
                            </a:schemeClr>
                          </a:solidFill>
                          <a:latin typeface="Calibri" pitchFamily="34" charset="0"/>
                          <a:ea typeface="+mn-ea"/>
                          <a:cs typeface="Alvi Nastaleeq" pitchFamily="2" charset="-78"/>
                        </a:rPr>
                        <a:t>из</a:t>
                      </a:r>
                      <a:r>
                        <a:rPr lang="en-IN" sz="2500" b="1" kern="1200" dirty="0" smtClean="0">
                          <a:solidFill>
                            <a:schemeClr val="tx1">
                              <a:lumMod val="50000"/>
                            </a:schemeClr>
                          </a:solidFill>
                          <a:latin typeface="Calibri" pitchFamily="34" charset="0"/>
                          <a:ea typeface="+mn-ea"/>
                          <a:cs typeface="Alvi Nastaleeq" pitchFamily="2" charset="-78"/>
                        </a:rPr>
                        <a:t>]</a:t>
                      </a:r>
                      <a:r>
                        <a:rPr lang="ru-RU" sz="2500" b="1" kern="1200" dirty="0" smtClean="0">
                          <a:solidFill>
                            <a:schemeClr val="tx1">
                              <a:lumMod val="50000"/>
                            </a:schemeClr>
                          </a:solidFill>
                          <a:latin typeface="Calibri" pitchFamily="34" charset="0"/>
                          <a:ea typeface="+mn-ea"/>
                          <a:cs typeface="Alvi Nastaleeq" pitchFamily="2" charset="-78"/>
                        </a:rPr>
                        <a:t> вас</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(тот) кто</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учит</a:t>
                      </a:r>
                      <a:r>
                        <a:rPr lang="ru-RU" sz="2500" b="1" kern="1200" baseline="0" dirty="0" smtClean="0">
                          <a:solidFill>
                            <a:schemeClr val="tx1">
                              <a:lumMod val="50000"/>
                            </a:schemeClr>
                          </a:solidFill>
                          <a:latin typeface="Calibri" pitchFamily="34" charset="0"/>
                          <a:ea typeface="+mn-ea"/>
                          <a:cs typeface="Alvi Nastaleeq" pitchFamily="2" charset="-78"/>
                        </a:rPr>
                        <a:t> Коран</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обучает ему</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
        <p:nvSpPr>
          <p:cNvPr id="11" name="Rectangle 21"/>
          <p:cNvSpPr>
            <a:spLocks noChangeArrowheads="1"/>
          </p:cNvSpPr>
          <p:nvPr/>
        </p:nvSpPr>
        <p:spPr bwMode="auto">
          <a:xfrm>
            <a:off x="457200" y="956739"/>
            <a:ext cx="753732" cy="369332"/>
          </a:xfrm>
          <a:prstGeom prst="rect">
            <a:avLst/>
          </a:prstGeom>
          <a:noFill/>
          <a:ln w="9525">
            <a:noFill/>
            <a:miter lim="800000"/>
            <a:headEnd/>
            <a:tailEnd/>
          </a:ln>
        </p:spPr>
        <p:txBody>
          <a:bodyPr wrap="none">
            <a:spAutoFit/>
          </a:bodyPr>
          <a:lstStyle/>
          <a:p>
            <a:pPr rtl="1"/>
            <a:r>
              <a:rPr lang="ar-SA" sz="1800" dirty="0">
                <a:solidFill>
                  <a:schemeClr val="accent4">
                    <a:lumMod val="10000"/>
                  </a:schemeClr>
                </a:solidFill>
                <a:latin typeface="Calibri" pitchFamily="34" charset="0"/>
                <a:cs typeface="Majidi" pitchFamily="2" charset="-78"/>
              </a:rPr>
              <a:t>(بخارى)</a:t>
            </a:r>
          </a:p>
        </p:txBody>
      </p:sp>
      <p:sp>
        <p:nvSpPr>
          <p:cNvPr id="12" name="Rectangle 11"/>
          <p:cNvSpPr/>
          <p:nvPr/>
        </p:nvSpPr>
        <p:spPr>
          <a:xfrm>
            <a:off x="914400" y="3286780"/>
            <a:ext cx="3451009" cy="584775"/>
          </a:xfrm>
          <a:prstGeom prst="rect">
            <a:avLst/>
          </a:prstGeom>
        </p:spPr>
        <p:txBody>
          <a:bodyPr wrap="none">
            <a:spAutoFit/>
          </a:bodyPr>
          <a:lstStyle/>
          <a:p>
            <a:r>
              <a:rPr lang="ru-RU" sz="3200" dirty="0" smtClean="0">
                <a:solidFill>
                  <a:schemeClr val="accent4">
                    <a:lumMod val="10000"/>
                  </a:schemeClr>
                </a:solidFill>
                <a:latin typeface="Calibri" pitchFamily="34" charset="0"/>
                <a:cs typeface="Arial" pitchFamily="34" charset="0"/>
              </a:rPr>
              <a:t>хороший\ лучший</a:t>
            </a:r>
            <a:endParaRPr lang="en-US" sz="3200" dirty="0">
              <a:solidFill>
                <a:schemeClr val="accent4">
                  <a:lumMod val="10000"/>
                </a:schemeClr>
              </a:solidFill>
            </a:endParaRPr>
          </a:p>
        </p:txBody>
      </p:sp>
      <p:sp>
        <p:nvSpPr>
          <p:cNvPr id="18" name="Line 25"/>
          <p:cNvSpPr>
            <a:spLocks noChangeShapeType="1"/>
          </p:cNvSpPr>
          <p:nvPr/>
        </p:nvSpPr>
        <p:spPr bwMode="auto">
          <a:xfrm flipH="1">
            <a:off x="4648200" y="3581400"/>
            <a:ext cx="1371600" cy="0"/>
          </a:xfrm>
          <a:prstGeom prst="line">
            <a:avLst/>
          </a:prstGeom>
          <a:noFill/>
          <a:ln w="57150">
            <a:solidFill>
              <a:srgbClr val="922E54"/>
            </a:solidFill>
            <a:round/>
            <a:headEnd/>
            <a:tailEnd type="triangle" w="med" len="med"/>
          </a:ln>
        </p:spPr>
        <p:txBody>
          <a:bodyPr/>
          <a:lstStyle/>
          <a:p>
            <a:endParaRPr lang="en-US" dirty="0">
              <a:latin typeface="Calibri" pitchFamily="34" charset="0"/>
            </a:endParaRPr>
          </a:p>
        </p:txBody>
      </p:sp>
    </p:spTree>
  </p:cSld>
  <p:clrMapOvr>
    <a:overrideClrMapping bg1="dk2" tx1="lt1" bg2="dk1" tx2="lt2" accent1="accent1" accent2="accent2" accent3="accent3" accent4="accent4" accent5="accent5" accent6="accent6" hlink="hlink" folHlink="folHlink"/>
  </p:clrMapOvr>
  <p:transition advTm="3603"/>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p:cNvPicPr>
          <p:nvPr/>
        </p:nvPicPr>
        <p:blipFill>
          <a:blip r:embed="rId4" cstate="print"/>
          <a:srcRect/>
          <a:stretch>
            <a:fillRect/>
          </a:stretch>
        </p:blipFill>
        <p:spPr bwMode="auto">
          <a:xfrm>
            <a:off x="228600" y="227013"/>
            <a:ext cx="8686800" cy="2211387"/>
          </a:xfrm>
          <a:prstGeom prst="rect">
            <a:avLst/>
          </a:prstGeom>
          <a:noFill/>
          <a:ln w="9525">
            <a:noFill/>
            <a:miter lim="800000"/>
            <a:headEnd/>
            <a:tailEnd/>
          </a:ln>
        </p:spPr>
      </p:pic>
      <p:graphicFrame>
        <p:nvGraphicFramePr>
          <p:cNvPr id="10" name="Group 22"/>
          <p:cNvGraphicFramePr>
            <a:graphicFrameLocks/>
          </p:cNvGraphicFramePr>
          <p:nvPr/>
        </p:nvGraphicFramePr>
        <p:xfrm>
          <a:off x="457199" y="457200"/>
          <a:ext cx="8229601" cy="1752600"/>
        </p:xfrm>
        <a:graphic>
          <a:graphicData uri="http://schemas.openxmlformats.org/drawingml/2006/table">
            <a:tbl>
              <a:tblPr rtl="1"/>
              <a:tblGrid>
                <a:gridCol w="1659368"/>
                <a:gridCol w="1838660"/>
                <a:gridCol w="2541494"/>
                <a:gridCol w="2190079"/>
              </a:tblGrid>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خَيْرُكُمْ</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C1EDFB"/>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مَّنْ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تَعَلَّمَ الْقُرْآنَ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وَعَلَّمَه</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r>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лучший </a:t>
                      </a:r>
                      <a:r>
                        <a:rPr lang="en-IN" sz="2500" b="1" kern="1200" dirty="0" smtClean="0">
                          <a:solidFill>
                            <a:schemeClr val="tx1">
                              <a:lumMod val="50000"/>
                            </a:schemeClr>
                          </a:solidFill>
                          <a:latin typeface="Calibri" pitchFamily="34" charset="0"/>
                          <a:ea typeface="+mn-ea"/>
                          <a:cs typeface="Alvi Nastaleeq" pitchFamily="2" charset="-78"/>
                        </a:rPr>
                        <a:t>[</a:t>
                      </a:r>
                      <a:r>
                        <a:rPr lang="ru-RU" sz="2500" b="1" kern="1200" dirty="0" smtClean="0">
                          <a:solidFill>
                            <a:schemeClr val="tx1">
                              <a:lumMod val="50000"/>
                            </a:schemeClr>
                          </a:solidFill>
                          <a:latin typeface="Calibri" pitchFamily="34" charset="0"/>
                          <a:ea typeface="+mn-ea"/>
                          <a:cs typeface="Alvi Nastaleeq" pitchFamily="2" charset="-78"/>
                        </a:rPr>
                        <a:t>из</a:t>
                      </a:r>
                      <a:r>
                        <a:rPr lang="en-IN" sz="2500" b="1" kern="1200" dirty="0" smtClean="0">
                          <a:solidFill>
                            <a:schemeClr val="tx1">
                              <a:lumMod val="50000"/>
                            </a:schemeClr>
                          </a:solidFill>
                          <a:latin typeface="Calibri" pitchFamily="34" charset="0"/>
                          <a:ea typeface="+mn-ea"/>
                          <a:cs typeface="Alvi Nastaleeq" pitchFamily="2" charset="-78"/>
                        </a:rPr>
                        <a:t>]</a:t>
                      </a:r>
                      <a:r>
                        <a:rPr lang="ru-RU" sz="2500" b="1" kern="1200" dirty="0" smtClean="0">
                          <a:solidFill>
                            <a:schemeClr val="tx1">
                              <a:lumMod val="50000"/>
                            </a:schemeClr>
                          </a:solidFill>
                          <a:latin typeface="Calibri" pitchFamily="34" charset="0"/>
                          <a:ea typeface="+mn-ea"/>
                          <a:cs typeface="Alvi Nastaleeq" pitchFamily="2" charset="-78"/>
                        </a:rPr>
                        <a:t> вас</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(тот) кто</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учит</a:t>
                      </a:r>
                      <a:r>
                        <a:rPr lang="ru-RU" sz="2500" b="1" kern="1200" baseline="0" dirty="0" smtClean="0">
                          <a:solidFill>
                            <a:schemeClr val="tx1">
                              <a:lumMod val="50000"/>
                            </a:schemeClr>
                          </a:solidFill>
                          <a:latin typeface="Calibri" pitchFamily="34" charset="0"/>
                          <a:ea typeface="+mn-ea"/>
                          <a:cs typeface="Alvi Nastaleeq" pitchFamily="2" charset="-78"/>
                        </a:rPr>
                        <a:t> Коран</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обучает ему</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
        <p:nvSpPr>
          <p:cNvPr id="11" name="Rectangle 21"/>
          <p:cNvSpPr>
            <a:spLocks noChangeArrowheads="1"/>
          </p:cNvSpPr>
          <p:nvPr/>
        </p:nvSpPr>
        <p:spPr bwMode="auto">
          <a:xfrm>
            <a:off x="457200" y="956739"/>
            <a:ext cx="753732" cy="369332"/>
          </a:xfrm>
          <a:prstGeom prst="rect">
            <a:avLst/>
          </a:prstGeom>
          <a:noFill/>
          <a:ln w="9525">
            <a:noFill/>
            <a:miter lim="800000"/>
            <a:headEnd/>
            <a:tailEnd/>
          </a:ln>
        </p:spPr>
        <p:txBody>
          <a:bodyPr wrap="none">
            <a:spAutoFit/>
          </a:bodyPr>
          <a:lstStyle/>
          <a:p>
            <a:pPr rtl="1"/>
            <a:r>
              <a:rPr lang="ar-SA" sz="1800" dirty="0">
                <a:solidFill>
                  <a:schemeClr val="accent4">
                    <a:lumMod val="10000"/>
                  </a:schemeClr>
                </a:solidFill>
                <a:latin typeface="Calibri" pitchFamily="34" charset="0"/>
                <a:cs typeface="Majidi" pitchFamily="2" charset="-78"/>
              </a:rPr>
              <a:t>(بخارى)</a:t>
            </a:r>
          </a:p>
        </p:txBody>
      </p:sp>
      <p:sp>
        <p:nvSpPr>
          <p:cNvPr id="20" name="Rectangle 22"/>
          <p:cNvSpPr>
            <a:spLocks noChangeArrowheads="1"/>
          </p:cNvSpPr>
          <p:nvPr/>
        </p:nvSpPr>
        <p:spPr bwMode="auto">
          <a:xfrm>
            <a:off x="6092534" y="4189274"/>
            <a:ext cx="2690160" cy="1754326"/>
          </a:xfrm>
          <a:prstGeom prst="rect">
            <a:avLst/>
          </a:prstGeom>
          <a:noFill/>
          <a:ln w="9525">
            <a:noFill/>
            <a:miter lim="800000"/>
            <a:headEnd/>
            <a:tailEnd/>
          </a:ln>
        </p:spPr>
        <p:txBody>
          <a:bodyPr wrap="none">
            <a:spAutoFit/>
          </a:bodyPr>
          <a:lstStyle/>
          <a:p>
            <a:pPr algn="ctr" rtl="1"/>
            <a:r>
              <a:rPr lang="ur-PK" sz="10800" dirty="0" smtClean="0">
                <a:solidFill>
                  <a:srgbClr val="922E54"/>
                </a:solidFill>
                <a:latin typeface="Calibri" pitchFamily="34" charset="0"/>
                <a:ea typeface="Times New Roman" pitchFamily="18" charset="0"/>
                <a:cs typeface="Majidi" pitchFamily="2" charset="-78"/>
              </a:rPr>
              <a:t>خَيْرُ</a:t>
            </a:r>
            <a:r>
              <a:rPr lang="ar-SA" sz="10800" dirty="0" smtClean="0">
                <a:solidFill>
                  <a:srgbClr val="922E54"/>
                </a:solidFill>
                <a:latin typeface="Calibri" pitchFamily="34" charset="0"/>
                <a:ea typeface="Times New Roman" pitchFamily="18" charset="0"/>
                <a:cs typeface="Majidi" pitchFamily="2" charset="-78"/>
              </a:rPr>
              <a:t>كُمْ</a:t>
            </a:r>
            <a:endParaRPr lang="en-US" sz="10800" dirty="0">
              <a:solidFill>
                <a:srgbClr val="922E54"/>
              </a:solidFill>
              <a:latin typeface="Calibri" pitchFamily="34" charset="0"/>
              <a:ea typeface="Times New Roman" pitchFamily="18" charset="0"/>
              <a:cs typeface="Majidi" pitchFamily="2" charset="-78"/>
            </a:endParaRPr>
          </a:p>
        </p:txBody>
      </p:sp>
      <p:sp>
        <p:nvSpPr>
          <p:cNvPr id="21" name="Rectangle 20"/>
          <p:cNvSpPr/>
          <p:nvPr/>
        </p:nvSpPr>
        <p:spPr>
          <a:xfrm>
            <a:off x="1263481" y="4825425"/>
            <a:ext cx="2733441" cy="584775"/>
          </a:xfrm>
          <a:prstGeom prst="rect">
            <a:avLst/>
          </a:prstGeom>
        </p:spPr>
        <p:txBody>
          <a:bodyPr wrap="none">
            <a:spAutoFit/>
          </a:bodyPr>
          <a:lstStyle/>
          <a:p>
            <a:r>
              <a:rPr lang="ru-RU" sz="3200" dirty="0">
                <a:solidFill>
                  <a:schemeClr val="accent4">
                    <a:lumMod val="10000"/>
                  </a:schemeClr>
                </a:solidFill>
                <a:latin typeface="Calibri" pitchFamily="34" charset="0"/>
                <a:cs typeface="Arial" pitchFamily="34" charset="0"/>
              </a:rPr>
              <a:t>л</a:t>
            </a:r>
            <a:r>
              <a:rPr lang="ru-RU" sz="3200" dirty="0" smtClean="0">
                <a:solidFill>
                  <a:schemeClr val="accent4">
                    <a:lumMod val="10000"/>
                  </a:schemeClr>
                </a:solidFill>
                <a:latin typeface="Calibri" pitchFamily="34" charset="0"/>
                <a:cs typeface="Arial" pitchFamily="34" charset="0"/>
              </a:rPr>
              <a:t>учший </a:t>
            </a:r>
            <a:r>
              <a:rPr lang="ru-RU" sz="3200" dirty="0">
                <a:solidFill>
                  <a:schemeClr val="accent4">
                    <a:lumMod val="10000"/>
                  </a:schemeClr>
                </a:solidFill>
                <a:latin typeface="Calibri" pitchFamily="34" charset="0"/>
                <a:cs typeface="Arial" pitchFamily="34" charset="0"/>
              </a:rPr>
              <a:t>из вас</a:t>
            </a:r>
            <a:endParaRPr lang="en-US" sz="3200" dirty="0">
              <a:solidFill>
                <a:schemeClr val="accent4">
                  <a:lumMod val="10000"/>
                </a:schemeClr>
              </a:solidFill>
              <a:latin typeface="Calibri" pitchFamily="34" charset="0"/>
              <a:cs typeface="Arial" pitchFamily="34" charset="0"/>
            </a:endParaRPr>
          </a:p>
        </p:txBody>
      </p:sp>
      <p:sp>
        <p:nvSpPr>
          <p:cNvPr id="22" name="Line 25"/>
          <p:cNvSpPr>
            <a:spLocks noChangeShapeType="1"/>
          </p:cNvSpPr>
          <p:nvPr/>
        </p:nvSpPr>
        <p:spPr bwMode="auto">
          <a:xfrm flipH="1">
            <a:off x="4724400" y="5160084"/>
            <a:ext cx="1371600" cy="0"/>
          </a:xfrm>
          <a:prstGeom prst="line">
            <a:avLst/>
          </a:prstGeom>
          <a:noFill/>
          <a:ln w="57150">
            <a:solidFill>
              <a:srgbClr val="922E54"/>
            </a:solidFill>
            <a:round/>
            <a:headEnd/>
            <a:tailEnd type="triangle" w="med" len="med"/>
          </a:ln>
        </p:spPr>
        <p:txBody>
          <a:bodyPr/>
          <a:lstStyle/>
          <a:p>
            <a:endParaRPr lang="en-US" dirty="0">
              <a:latin typeface="Calibri" pitchFamily="34" charset="0"/>
            </a:endParaRPr>
          </a:p>
        </p:txBody>
      </p:sp>
      <p:sp>
        <p:nvSpPr>
          <p:cNvPr id="25" name="Line 25"/>
          <p:cNvSpPr>
            <a:spLocks noChangeShapeType="1"/>
          </p:cNvSpPr>
          <p:nvPr/>
        </p:nvSpPr>
        <p:spPr bwMode="auto">
          <a:xfrm flipH="1">
            <a:off x="4648200" y="3581400"/>
            <a:ext cx="1371600" cy="0"/>
          </a:xfrm>
          <a:prstGeom prst="line">
            <a:avLst/>
          </a:prstGeom>
          <a:noFill/>
          <a:ln w="57150">
            <a:solidFill>
              <a:srgbClr val="922E54"/>
            </a:solidFill>
            <a:round/>
            <a:headEnd/>
            <a:tailEnd type="triangle" w="med" len="med"/>
          </a:ln>
        </p:spPr>
        <p:txBody>
          <a:bodyPr/>
          <a:lstStyle/>
          <a:p>
            <a:endParaRPr lang="en-US" dirty="0">
              <a:latin typeface="Calibri" pitchFamily="34" charset="0"/>
            </a:endParaRPr>
          </a:p>
        </p:txBody>
      </p:sp>
      <p:sp>
        <p:nvSpPr>
          <p:cNvPr id="12" name="Rectangle 22"/>
          <p:cNvSpPr>
            <a:spLocks noChangeArrowheads="1"/>
          </p:cNvSpPr>
          <p:nvPr/>
        </p:nvSpPr>
        <p:spPr bwMode="auto">
          <a:xfrm>
            <a:off x="6493227" y="2665274"/>
            <a:ext cx="1736373" cy="1754326"/>
          </a:xfrm>
          <a:prstGeom prst="rect">
            <a:avLst/>
          </a:prstGeom>
          <a:noFill/>
          <a:ln w="9525">
            <a:noFill/>
            <a:miter lim="800000"/>
            <a:headEnd/>
            <a:tailEnd/>
          </a:ln>
        </p:spPr>
        <p:txBody>
          <a:bodyPr wrap="none">
            <a:spAutoFit/>
          </a:bodyPr>
          <a:lstStyle/>
          <a:p>
            <a:pPr algn="ctr" rtl="1"/>
            <a:r>
              <a:rPr lang="ar-SA" sz="10800" dirty="0" smtClean="0">
                <a:solidFill>
                  <a:srgbClr val="922E54"/>
                </a:solidFill>
                <a:latin typeface="Calibri" pitchFamily="34" charset="0"/>
                <a:ea typeface="Times New Roman" pitchFamily="18" charset="0"/>
                <a:cs typeface="Majidi" pitchFamily="2" charset="-78"/>
              </a:rPr>
              <a:t>خَيْرُ</a:t>
            </a:r>
            <a:endParaRPr lang="en-US" sz="10800" dirty="0" smtClean="0">
              <a:solidFill>
                <a:srgbClr val="922E54"/>
              </a:solidFill>
              <a:latin typeface="Calibri" pitchFamily="34" charset="0"/>
              <a:ea typeface="Times New Roman" pitchFamily="18" charset="0"/>
              <a:cs typeface="Majidi" pitchFamily="2" charset="-78"/>
            </a:endParaRPr>
          </a:p>
        </p:txBody>
      </p:sp>
      <p:sp>
        <p:nvSpPr>
          <p:cNvPr id="13" name="Rectangle 12"/>
          <p:cNvSpPr/>
          <p:nvPr/>
        </p:nvSpPr>
        <p:spPr>
          <a:xfrm>
            <a:off x="914400" y="3286780"/>
            <a:ext cx="3451009" cy="584775"/>
          </a:xfrm>
          <a:prstGeom prst="rect">
            <a:avLst/>
          </a:prstGeom>
        </p:spPr>
        <p:txBody>
          <a:bodyPr wrap="none">
            <a:spAutoFit/>
          </a:bodyPr>
          <a:lstStyle/>
          <a:p>
            <a:r>
              <a:rPr lang="ru-RU" sz="3200" dirty="0" smtClean="0">
                <a:solidFill>
                  <a:schemeClr val="accent4">
                    <a:lumMod val="10000"/>
                  </a:schemeClr>
                </a:solidFill>
                <a:latin typeface="Calibri" pitchFamily="34" charset="0"/>
                <a:cs typeface="Arial" pitchFamily="34" charset="0"/>
              </a:rPr>
              <a:t>хороший\ лучший</a:t>
            </a:r>
            <a:endParaRPr lang="en-US" sz="3200" dirty="0">
              <a:solidFill>
                <a:schemeClr val="accent4">
                  <a:lumMod val="10000"/>
                </a:schemeClr>
              </a:solidFill>
            </a:endParaRPr>
          </a:p>
        </p:txBody>
      </p:sp>
    </p:spTree>
  </p:cSld>
  <p:clrMapOvr>
    <a:overrideClrMapping bg1="dk2" tx1="lt1" bg2="dk1" tx2="lt2" accent1="accent1" accent2="accent2" accent3="accent3" accent4="accent4" accent5="accent5" accent6="accent6" hlink="hlink" folHlink="folHlink"/>
  </p:clrMapOvr>
  <p:transition advTm="14836"/>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8" name="Rectangle 22"/>
          <p:cNvSpPr>
            <a:spLocks noChangeArrowheads="1"/>
          </p:cNvSpPr>
          <p:nvPr/>
        </p:nvSpPr>
        <p:spPr bwMode="auto">
          <a:xfrm>
            <a:off x="3697820" y="2800796"/>
            <a:ext cx="4836580" cy="1923604"/>
          </a:xfrm>
          <a:prstGeom prst="rect">
            <a:avLst/>
          </a:prstGeom>
          <a:noFill/>
          <a:ln w="9525">
            <a:noFill/>
            <a:miter lim="800000"/>
            <a:headEnd/>
            <a:tailEnd/>
          </a:ln>
        </p:spPr>
        <p:txBody>
          <a:bodyPr wrap="none">
            <a:spAutoFit/>
          </a:bodyPr>
          <a:lstStyle/>
          <a:p>
            <a:pPr algn="ctr" rtl="1">
              <a:spcBef>
                <a:spcPct val="50000"/>
              </a:spcBef>
            </a:pPr>
            <a:r>
              <a:rPr lang="ar-SA" sz="11900" b="0" dirty="0" smtClean="0">
                <a:solidFill>
                  <a:srgbClr val="922E54"/>
                </a:solidFill>
                <a:latin typeface="Nafees Web Naskh" pitchFamily="2" charset="-78"/>
                <a:cs typeface="Majidi" pitchFamily="2" charset="-78"/>
              </a:rPr>
              <a:t>مَنْ</a:t>
            </a:r>
            <a:r>
              <a:rPr lang="en-US" sz="11900" b="0" dirty="0" smtClean="0">
                <a:solidFill>
                  <a:srgbClr val="922E54"/>
                </a:solidFill>
                <a:latin typeface="Nafees Web Naskh" pitchFamily="2" charset="-78"/>
                <a:cs typeface="Majidi" pitchFamily="2" charset="-78"/>
              </a:rPr>
              <a:t>  </a:t>
            </a:r>
            <a:r>
              <a:rPr lang="ar-SA" sz="11900" b="0" dirty="0" smtClean="0">
                <a:solidFill>
                  <a:srgbClr val="922E54"/>
                </a:solidFill>
                <a:latin typeface="Nafees Web Naskh" pitchFamily="2" charset="-78"/>
                <a:cs typeface="Majidi" pitchFamily="2" charset="-78"/>
              </a:rPr>
              <a:t> </a:t>
            </a:r>
            <a:r>
              <a:rPr lang="ar-SA" sz="11900" b="0" dirty="0">
                <a:solidFill>
                  <a:srgbClr val="922E54"/>
                </a:solidFill>
                <a:latin typeface="Nafees Web Naskh" pitchFamily="2" charset="-78"/>
                <a:cs typeface="Majidi" pitchFamily="2" charset="-78"/>
              </a:rPr>
              <a:t>رَبُّكَ؟</a:t>
            </a:r>
            <a:endParaRPr lang="en-US" sz="11900" b="0" dirty="0">
              <a:solidFill>
                <a:srgbClr val="922E54"/>
              </a:solidFill>
              <a:latin typeface="Nafees Web Naskh" pitchFamily="2" charset="-78"/>
              <a:cs typeface="Majidi" pitchFamily="2" charset="-78"/>
            </a:endParaRPr>
          </a:p>
        </p:txBody>
      </p:sp>
      <p:sp>
        <p:nvSpPr>
          <p:cNvPr id="29719" name="Text Box 23"/>
          <p:cNvSpPr txBox="1">
            <a:spLocks noChangeArrowheads="1"/>
          </p:cNvSpPr>
          <p:nvPr/>
        </p:nvSpPr>
        <p:spPr bwMode="auto">
          <a:xfrm>
            <a:off x="3581400" y="4793159"/>
            <a:ext cx="5410200" cy="769441"/>
          </a:xfrm>
          <a:prstGeom prst="rect">
            <a:avLst/>
          </a:prstGeom>
          <a:noFill/>
          <a:ln w="9525">
            <a:noFill/>
            <a:miter lim="800000"/>
            <a:headEnd/>
            <a:tailEnd/>
          </a:ln>
        </p:spPr>
        <p:txBody>
          <a:bodyPr wrap="square">
            <a:spAutoFit/>
          </a:bodyPr>
          <a:lstStyle/>
          <a:p>
            <a:pPr algn="ctr">
              <a:spcBef>
                <a:spcPct val="50000"/>
              </a:spcBef>
            </a:pPr>
            <a:r>
              <a:rPr lang="ru-RU" sz="4400" dirty="0">
                <a:solidFill>
                  <a:schemeClr val="accent4">
                    <a:lumMod val="10000"/>
                  </a:schemeClr>
                </a:solidFill>
                <a:latin typeface="Calibri" pitchFamily="34" charset="0"/>
                <a:cs typeface="Arial" pitchFamily="34" charset="0"/>
              </a:rPr>
              <a:t>т</a:t>
            </a:r>
            <a:r>
              <a:rPr lang="ru-RU" sz="4400" dirty="0" smtClean="0">
                <a:solidFill>
                  <a:schemeClr val="accent4">
                    <a:lumMod val="10000"/>
                  </a:schemeClr>
                </a:solidFill>
                <a:latin typeface="Calibri" pitchFamily="34" charset="0"/>
                <a:cs typeface="Arial" pitchFamily="34" charset="0"/>
              </a:rPr>
              <a:t>вой Господь</a:t>
            </a:r>
            <a:r>
              <a:rPr lang="en-US" sz="4400" dirty="0">
                <a:solidFill>
                  <a:schemeClr val="accent4">
                    <a:lumMod val="10000"/>
                  </a:schemeClr>
                </a:solidFill>
                <a:latin typeface="Calibri" pitchFamily="34" charset="0"/>
                <a:cs typeface="Arial" pitchFamily="34" charset="0"/>
              </a:rPr>
              <a:t>	</a:t>
            </a:r>
            <a:r>
              <a:rPr lang="en-US" sz="4400" dirty="0" smtClean="0">
                <a:solidFill>
                  <a:schemeClr val="accent4">
                    <a:lumMod val="10000"/>
                  </a:schemeClr>
                </a:solidFill>
                <a:latin typeface="Calibri" pitchFamily="34" charset="0"/>
                <a:cs typeface="Arial" pitchFamily="34" charset="0"/>
              </a:rPr>
              <a:t>   </a:t>
            </a:r>
            <a:r>
              <a:rPr lang="ru-RU" sz="4400" dirty="0" smtClean="0">
                <a:solidFill>
                  <a:schemeClr val="accent4">
                    <a:lumMod val="10000"/>
                  </a:schemeClr>
                </a:solidFill>
                <a:latin typeface="Calibri" pitchFamily="34" charset="0"/>
                <a:cs typeface="Arial" pitchFamily="34" charset="0"/>
              </a:rPr>
              <a:t>кто</a:t>
            </a:r>
            <a:endParaRPr lang="en-US" sz="4400" dirty="0">
              <a:solidFill>
                <a:schemeClr val="accent4">
                  <a:lumMod val="10000"/>
                </a:schemeClr>
              </a:solidFill>
              <a:latin typeface="Calibri" pitchFamily="34" charset="0"/>
              <a:cs typeface="Arial" pitchFamily="34" charset="0"/>
            </a:endParaRPr>
          </a:p>
        </p:txBody>
      </p:sp>
      <p:pic>
        <p:nvPicPr>
          <p:cNvPr id="8" name="Picture 6"/>
          <p:cNvPicPr>
            <a:picLocks noChangeAspect="1"/>
          </p:cNvPicPr>
          <p:nvPr/>
        </p:nvPicPr>
        <p:blipFill>
          <a:blip r:embed="rId4" cstate="print"/>
          <a:srcRect/>
          <a:stretch>
            <a:fillRect/>
          </a:stretch>
        </p:blipFill>
        <p:spPr bwMode="auto">
          <a:xfrm>
            <a:off x="228600" y="227013"/>
            <a:ext cx="8686800" cy="2211387"/>
          </a:xfrm>
          <a:prstGeom prst="rect">
            <a:avLst/>
          </a:prstGeom>
          <a:noFill/>
          <a:ln w="9525">
            <a:noFill/>
            <a:miter lim="800000"/>
            <a:headEnd/>
            <a:tailEnd/>
          </a:ln>
        </p:spPr>
      </p:pic>
      <p:graphicFrame>
        <p:nvGraphicFramePr>
          <p:cNvPr id="9" name="Group 22"/>
          <p:cNvGraphicFramePr>
            <a:graphicFrameLocks/>
          </p:cNvGraphicFramePr>
          <p:nvPr/>
        </p:nvGraphicFramePr>
        <p:xfrm>
          <a:off x="457199" y="457200"/>
          <a:ext cx="8229601" cy="1752600"/>
        </p:xfrm>
        <a:graphic>
          <a:graphicData uri="http://schemas.openxmlformats.org/drawingml/2006/table">
            <a:tbl>
              <a:tblPr rtl="1"/>
              <a:tblGrid>
                <a:gridCol w="1659368"/>
                <a:gridCol w="1838660"/>
                <a:gridCol w="2541494"/>
                <a:gridCol w="2190079"/>
              </a:tblGrid>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خَيْرُكُمْ</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مَّنْ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C1EDFB"/>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تَعَلَّمَ الْقُرْآنَ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وَعَلَّمَه</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r>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лучший </a:t>
                      </a:r>
                      <a:r>
                        <a:rPr lang="en-IN" sz="2500" b="1" kern="1200" dirty="0" smtClean="0">
                          <a:solidFill>
                            <a:schemeClr val="tx1">
                              <a:lumMod val="50000"/>
                            </a:schemeClr>
                          </a:solidFill>
                          <a:latin typeface="Calibri" pitchFamily="34" charset="0"/>
                          <a:ea typeface="+mn-ea"/>
                          <a:cs typeface="Alvi Nastaleeq" pitchFamily="2" charset="-78"/>
                        </a:rPr>
                        <a:t>[</a:t>
                      </a:r>
                      <a:r>
                        <a:rPr lang="ru-RU" sz="2500" b="1" kern="1200" dirty="0" smtClean="0">
                          <a:solidFill>
                            <a:schemeClr val="tx1">
                              <a:lumMod val="50000"/>
                            </a:schemeClr>
                          </a:solidFill>
                          <a:latin typeface="Calibri" pitchFamily="34" charset="0"/>
                          <a:ea typeface="+mn-ea"/>
                          <a:cs typeface="Alvi Nastaleeq" pitchFamily="2" charset="-78"/>
                        </a:rPr>
                        <a:t>из</a:t>
                      </a:r>
                      <a:r>
                        <a:rPr lang="en-IN" sz="2500" b="1" kern="1200" dirty="0" smtClean="0">
                          <a:solidFill>
                            <a:schemeClr val="tx1">
                              <a:lumMod val="50000"/>
                            </a:schemeClr>
                          </a:solidFill>
                          <a:latin typeface="Calibri" pitchFamily="34" charset="0"/>
                          <a:ea typeface="+mn-ea"/>
                          <a:cs typeface="Alvi Nastaleeq" pitchFamily="2" charset="-78"/>
                        </a:rPr>
                        <a:t>]</a:t>
                      </a:r>
                      <a:r>
                        <a:rPr lang="ru-RU" sz="2500" b="1" kern="1200" dirty="0" smtClean="0">
                          <a:solidFill>
                            <a:schemeClr val="tx1">
                              <a:lumMod val="50000"/>
                            </a:schemeClr>
                          </a:solidFill>
                          <a:latin typeface="Calibri" pitchFamily="34" charset="0"/>
                          <a:ea typeface="+mn-ea"/>
                          <a:cs typeface="Alvi Nastaleeq" pitchFamily="2" charset="-78"/>
                        </a:rPr>
                        <a:t> вас</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(тот) кто</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учит</a:t>
                      </a:r>
                      <a:r>
                        <a:rPr lang="ru-RU" sz="2500" b="1" kern="1200" baseline="0" dirty="0" smtClean="0">
                          <a:solidFill>
                            <a:schemeClr val="tx1">
                              <a:lumMod val="50000"/>
                            </a:schemeClr>
                          </a:solidFill>
                          <a:latin typeface="Calibri" pitchFamily="34" charset="0"/>
                          <a:ea typeface="+mn-ea"/>
                          <a:cs typeface="Alvi Nastaleeq" pitchFamily="2" charset="-78"/>
                        </a:rPr>
                        <a:t> Коран</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обучает ему</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
        <p:nvSpPr>
          <p:cNvPr id="10" name="Rectangle 21"/>
          <p:cNvSpPr>
            <a:spLocks noChangeArrowheads="1"/>
          </p:cNvSpPr>
          <p:nvPr/>
        </p:nvSpPr>
        <p:spPr bwMode="auto">
          <a:xfrm>
            <a:off x="457200" y="956739"/>
            <a:ext cx="753732" cy="369332"/>
          </a:xfrm>
          <a:prstGeom prst="rect">
            <a:avLst/>
          </a:prstGeom>
          <a:noFill/>
          <a:ln w="9525">
            <a:noFill/>
            <a:miter lim="800000"/>
            <a:headEnd/>
            <a:tailEnd/>
          </a:ln>
        </p:spPr>
        <p:txBody>
          <a:bodyPr wrap="none">
            <a:spAutoFit/>
          </a:bodyPr>
          <a:lstStyle/>
          <a:p>
            <a:pPr rtl="1"/>
            <a:r>
              <a:rPr lang="ar-SA" sz="1800" dirty="0">
                <a:solidFill>
                  <a:schemeClr val="accent4">
                    <a:lumMod val="10000"/>
                  </a:schemeClr>
                </a:solidFill>
                <a:latin typeface="Calibri" pitchFamily="34" charset="0"/>
                <a:cs typeface="Majidi" pitchFamily="2" charset="-78"/>
              </a:rPr>
              <a:t>(بخارى)</a:t>
            </a:r>
          </a:p>
        </p:txBody>
      </p:sp>
    </p:spTree>
  </p:cSld>
  <p:clrMapOvr>
    <a:overrideClrMapping bg1="dk2" tx1="lt1" bg2="dk1" tx2="lt2" accent1="accent1" accent2="accent2" accent3="accent3" accent4="accent4" accent5="accent5" accent6="accent6" hlink="hlink" folHlink="folHlink"/>
  </p:clrMapOvr>
  <p:transition advTm="15771"/>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8" name="Rectangle 22"/>
          <p:cNvSpPr>
            <a:spLocks noChangeArrowheads="1"/>
          </p:cNvSpPr>
          <p:nvPr/>
        </p:nvSpPr>
        <p:spPr bwMode="auto">
          <a:xfrm>
            <a:off x="3697820" y="2800796"/>
            <a:ext cx="4836580" cy="1923604"/>
          </a:xfrm>
          <a:prstGeom prst="rect">
            <a:avLst/>
          </a:prstGeom>
          <a:noFill/>
          <a:ln w="9525">
            <a:noFill/>
            <a:miter lim="800000"/>
            <a:headEnd/>
            <a:tailEnd/>
          </a:ln>
        </p:spPr>
        <p:txBody>
          <a:bodyPr wrap="none">
            <a:spAutoFit/>
          </a:bodyPr>
          <a:lstStyle/>
          <a:p>
            <a:pPr algn="ctr" rtl="1">
              <a:spcBef>
                <a:spcPct val="50000"/>
              </a:spcBef>
            </a:pPr>
            <a:r>
              <a:rPr lang="ar-SA" sz="11900" b="0" dirty="0" smtClean="0">
                <a:solidFill>
                  <a:srgbClr val="922E54"/>
                </a:solidFill>
                <a:latin typeface="Nafees Web Naskh" pitchFamily="2" charset="-78"/>
                <a:cs typeface="Majidi" pitchFamily="2" charset="-78"/>
              </a:rPr>
              <a:t>مَنْ</a:t>
            </a:r>
            <a:r>
              <a:rPr lang="en-US" sz="11900" b="0" dirty="0" smtClean="0">
                <a:solidFill>
                  <a:srgbClr val="922E54"/>
                </a:solidFill>
                <a:latin typeface="Nafees Web Naskh" pitchFamily="2" charset="-78"/>
                <a:cs typeface="Majidi" pitchFamily="2" charset="-78"/>
              </a:rPr>
              <a:t>  </a:t>
            </a:r>
            <a:r>
              <a:rPr lang="ar-SA" sz="11900" b="0" dirty="0" smtClean="0">
                <a:solidFill>
                  <a:srgbClr val="922E54"/>
                </a:solidFill>
                <a:latin typeface="Nafees Web Naskh" pitchFamily="2" charset="-78"/>
                <a:cs typeface="Majidi" pitchFamily="2" charset="-78"/>
              </a:rPr>
              <a:t> </a:t>
            </a:r>
            <a:r>
              <a:rPr lang="ar-SA" sz="11900" b="0" dirty="0">
                <a:solidFill>
                  <a:srgbClr val="922E54"/>
                </a:solidFill>
                <a:latin typeface="Nafees Web Naskh" pitchFamily="2" charset="-78"/>
                <a:cs typeface="Majidi" pitchFamily="2" charset="-78"/>
              </a:rPr>
              <a:t>رَبُّكَ؟</a:t>
            </a:r>
            <a:endParaRPr lang="en-US" sz="11900" b="0" dirty="0">
              <a:solidFill>
                <a:srgbClr val="922E54"/>
              </a:solidFill>
              <a:latin typeface="Nafees Web Naskh" pitchFamily="2" charset="-78"/>
              <a:cs typeface="Majidi" pitchFamily="2" charset="-78"/>
            </a:endParaRPr>
          </a:p>
        </p:txBody>
      </p:sp>
      <p:sp>
        <p:nvSpPr>
          <p:cNvPr id="29720" name="Oval 24"/>
          <p:cNvSpPr>
            <a:spLocks noChangeArrowheads="1"/>
          </p:cNvSpPr>
          <p:nvPr/>
        </p:nvSpPr>
        <p:spPr bwMode="auto">
          <a:xfrm rot="20108028">
            <a:off x="381568" y="3567626"/>
            <a:ext cx="2937781" cy="1524155"/>
          </a:xfrm>
          <a:prstGeom prst="ellipse">
            <a:avLst/>
          </a:prstGeom>
          <a:solidFill>
            <a:schemeClr val="accent1"/>
          </a:solidFill>
          <a:ln w="9525">
            <a:solidFill>
              <a:schemeClr val="tx1"/>
            </a:solidFill>
            <a:round/>
            <a:headEnd/>
            <a:tailEnd/>
          </a:ln>
        </p:spPr>
        <p:txBody>
          <a:bodyPr anchor="ctr"/>
          <a:lstStyle/>
          <a:p>
            <a:pPr algn="ctr"/>
            <a:r>
              <a:rPr lang="ru-RU" sz="2800" dirty="0" smtClean="0">
                <a:latin typeface="Calibri" pitchFamily="34" charset="0"/>
                <a:cs typeface="Arial" pitchFamily="34" charset="0"/>
              </a:rPr>
              <a:t>Первый вопрос в могиле</a:t>
            </a:r>
            <a:endParaRPr lang="en-US" sz="2800" dirty="0">
              <a:latin typeface="Calibri" pitchFamily="34" charset="0"/>
              <a:cs typeface="Arial" pitchFamily="34" charset="0"/>
            </a:endParaRPr>
          </a:p>
        </p:txBody>
      </p:sp>
      <p:pic>
        <p:nvPicPr>
          <p:cNvPr id="8" name="Picture 6"/>
          <p:cNvPicPr>
            <a:picLocks noChangeAspect="1"/>
          </p:cNvPicPr>
          <p:nvPr/>
        </p:nvPicPr>
        <p:blipFill>
          <a:blip r:embed="rId4" cstate="print"/>
          <a:srcRect/>
          <a:stretch>
            <a:fillRect/>
          </a:stretch>
        </p:blipFill>
        <p:spPr bwMode="auto">
          <a:xfrm>
            <a:off x="228600" y="227013"/>
            <a:ext cx="8686800" cy="2211387"/>
          </a:xfrm>
          <a:prstGeom prst="rect">
            <a:avLst/>
          </a:prstGeom>
          <a:noFill/>
          <a:ln w="9525">
            <a:noFill/>
            <a:miter lim="800000"/>
            <a:headEnd/>
            <a:tailEnd/>
          </a:ln>
        </p:spPr>
      </p:pic>
      <p:graphicFrame>
        <p:nvGraphicFramePr>
          <p:cNvPr id="9" name="Group 22"/>
          <p:cNvGraphicFramePr>
            <a:graphicFrameLocks/>
          </p:cNvGraphicFramePr>
          <p:nvPr/>
        </p:nvGraphicFramePr>
        <p:xfrm>
          <a:off x="457199" y="457200"/>
          <a:ext cx="8229601" cy="1752600"/>
        </p:xfrm>
        <a:graphic>
          <a:graphicData uri="http://schemas.openxmlformats.org/drawingml/2006/table">
            <a:tbl>
              <a:tblPr rtl="1"/>
              <a:tblGrid>
                <a:gridCol w="1659368"/>
                <a:gridCol w="1838660"/>
                <a:gridCol w="2541494"/>
                <a:gridCol w="2190079"/>
              </a:tblGrid>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خَيْرُكُمْ</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مَّنْ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C1EDFB"/>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تَعَلَّمَ الْقُرْآنَ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وَعَلَّمَه</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r>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лучший </a:t>
                      </a:r>
                      <a:r>
                        <a:rPr lang="en-IN" sz="2500" b="1" kern="1200" dirty="0" smtClean="0">
                          <a:solidFill>
                            <a:schemeClr val="tx1">
                              <a:lumMod val="50000"/>
                            </a:schemeClr>
                          </a:solidFill>
                          <a:latin typeface="Calibri" pitchFamily="34" charset="0"/>
                          <a:ea typeface="+mn-ea"/>
                          <a:cs typeface="Alvi Nastaleeq" pitchFamily="2" charset="-78"/>
                        </a:rPr>
                        <a:t>[</a:t>
                      </a:r>
                      <a:r>
                        <a:rPr lang="ru-RU" sz="2500" b="1" kern="1200" dirty="0" smtClean="0">
                          <a:solidFill>
                            <a:schemeClr val="tx1">
                              <a:lumMod val="50000"/>
                            </a:schemeClr>
                          </a:solidFill>
                          <a:latin typeface="Calibri" pitchFamily="34" charset="0"/>
                          <a:ea typeface="+mn-ea"/>
                          <a:cs typeface="Alvi Nastaleeq" pitchFamily="2" charset="-78"/>
                        </a:rPr>
                        <a:t>из</a:t>
                      </a:r>
                      <a:r>
                        <a:rPr lang="en-IN" sz="2500" b="1" kern="1200" dirty="0" smtClean="0">
                          <a:solidFill>
                            <a:schemeClr val="tx1">
                              <a:lumMod val="50000"/>
                            </a:schemeClr>
                          </a:solidFill>
                          <a:latin typeface="Calibri" pitchFamily="34" charset="0"/>
                          <a:ea typeface="+mn-ea"/>
                          <a:cs typeface="Alvi Nastaleeq" pitchFamily="2" charset="-78"/>
                        </a:rPr>
                        <a:t>]</a:t>
                      </a:r>
                      <a:r>
                        <a:rPr lang="ru-RU" sz="2500" b="1" kern="1200" dirty="0" smtClean="0">
                          <a:solidFill>
                            <a:schemeClr val="tx1">
                              <a:lumMod val="50000"/>
                            </a:schemeClr>
                          </a:solidFill>
                          <a:latin typeface="Calibri" pitchFamily="34" charset="0"/>
                          <a:ea typeface="+mn-ea"/>
                          <a:cs typeface="Alvi Nastaleeq" pitchFamily="2" charset="-78"/>
                        </a:rPr>
                        <a:t> вас</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(тот) кто</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учит</a:t>
                      </a:r>
                      <a:r>
                        <a:rPr lang="ru-RU" sz="2500" b="1" kern="1200" baseline="0" dirty="0" smtClean="0">
                          <a:solidFill>
                            <a:schemeClr val="tx1">
                              <a:lumMod val="50000"/>
                            </a:schemeClr>
                          </a:solidFill>
                          <a:latin typeface="Calibri" pitchFamily="34" charset="0"/>
                          <a:ea typeface="+mn-ea"/>
                          <a:cs typeface="Alvi Nastaleeq" pitchFamily="2" charset="-78"/>
                        </a:rPr>
                        <a:t> Коран</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обучает ему</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
        <p:nvSpPr>
          <p:cNvPr id="10" name="Rectangle 21"/>
          <p:cNvSpPr>
            <a:spLocks noChangeArrowheads="1"/>
          </p:cNvSpPr>
          <p:nvPr/>
        </p:nvSpPr>
        <p:spPr bwMode="auto">
          <a:xfrm>
            <a:off x="457200" y="956739"/>
            <a:ext cx="753732" cy="369332"/>
          </a:xfrm>
          <a:prstGeom prst="rect">
            <a:avLst/>
          </a:prstGeom>
          <a:noFill/>
          <a:ln w="9525">
            <a:noFill/>
            <a:miter lim="800000"/>
            <a:headEnd/>
            <a:tailEnd/>
          </a:ln>
        </p:spPr>
        <p:txBody>
          <a:bodyPr wrap="none">
            <a:spAutoFit/>
          </a:bodyPr>
          <a:lstStyle/>
          <a:p>
            <a:pPr rtl="1"/>
            <a:r>
              <a:rPr lang="ar-SA" sz="1800" dirty="0">
                <a:solidFill>
                  <a:schemeClr val="accent4">
                    <a:lumMod val="10000"/>
                  </a:schemeClr>
                </a:solidFill>
                <a:latin typeface="Calibri" pitchFamily="34" charset="0"/>
                <a:cs typeface="Majidi" pitchFamily="2" charset="-78"/>
              </a:rPr>
              <a:t>(بخارى)</a:t>
            </a:r>
          </a:p>
        </p:txBody>
      </p:sp>
      <p:sp>
        <p:nvSpPr>
          <p:cNvPr id="11" name="Text Box 23"/>
          <p:cNvSpPr txBox="1">
            <a:spLocks noChangeArrowheads="1"/>
          </p:cNvSpPr>
          <p:nvPr/>
        </p:nvSpPr>
        <p:spPr bwMode="auto">
          <a:xfrm>
            <a:off x="3581400" y="4793159"/>
            <a:ext cx="5410200" cy="769441"/>
          </a:xfrm>
          <a:prstGeom prst="rect">
            <a:avLst/>
          </a:prstGeom>
          <a:noFill/>
          <a:ln w="9525">
            <a:noFill/>
            <a:miter lim="800000"/>
            <a:headEnd/>
            <a:tailEnd/>
          </a:ln>
        </p:spPr>
        <p:txBody>
          <a:bodyPr wrap="square">
            <a:spAutoFit/>
          </a:bodyPr>
          <a:lstStyle/>
          <a:p>
            <a:pPr algn="ctr">
              <a:spcBef>
                <a:spcPct val="50000"/>
              </a:spcBef>
            </a:pPr>
            <a:r>
              <a:rPr lang="ru-RU" sz="4400" dirty="0">
                <a:solidFill>
                  <a:schemeClr val="accent4">
                    <a:lumMod val="10000"/>
                  </a:schemeClr>
                </a:solidFill>
                <a:latin typeface="Calibri" pitchFamily="34" charset="0"/>
                <a:cs typeface="Arial" pitchFamily="34" charset="0"/>
              </a:rPr>
              <a:t>т</a:t>
            </a:r>
            <a:r>
              <a:rPr lang="ru-RU" sz="4400" dirty="0" smtClean="0">
                <a:solidFill>
                  <a:schemeClr val="accent4">
                    <a:lumMod val="10000"/>
                  </a:schemeClr>
                </a:solidFill>
                <a:latin typeface="Calibri" pitchFamily="34" charset="0"/>
                <a:cs typeface="Arial" pitchFamily="34" charset="0"/>
              </a:rPr>
              <a:t>вой Господь</a:t>
            </a:r>
            <a:r>
              <a:rPr lang="en-US" sz="4400" dirty="0">
                <a:solidFill>
                  <a:schemeClr val="accent4">
                    <a:lumMod val="10000"/>
                  </a:schemeClr>
                </a:solidFill>
                <a:latin typeface="Calibri" pitchFamily="34" charset="0"/>
                <a:cs typeface="Arial" pitchFamily="34" charset="0"/>
              </a:rPr>
              <a:t>	</a:t>
            </a:r>
            <a:r>
              <a:rPr lang="en-US" sz="4400" dirty="0" smtClean="0">
                <a:solidFill>
                  <a:schemeClr val="accent4">
                    <a:lumMod val="10000"/>
                  </a:schemeClr>
                </a:solidFill>
                <a:latin typeface="Calibri" pitchFamily="34" charset="0"/>
                <a:cs typeface="Arial" pitchFamily="34" charset="0"/>
              </a:rPr>
              <a:t>   </a:t>
            </a:r>
            <a:r>
              <a:rPr lang="ru-RU" sz="4400" dirty="0" smtClean="0">
                <a:solidFill>
                  <a:schemeClr val="accent4">
                    <a:lumMod val="10000"/>
                  </a:schemeClr>
                </a:solidFill>
                <a:latin typeface="Calibri" pitchFamily="34" charset="0"/>
                <a:cs typeface="Arial" pitchFamily="34" charset="0"/>
              </a:rPr>
              <a:t>кто</a:t>
            </a:r>
            <a:endParaRPr lang="en-US" sz="4400" dirty="0">
              <a:solidFill>
                <a:schemeClr val="accent4">
                  <a:lumMod val="10000"/>
                </a:schemeClr>
              </a:solidFill>
              <a:latin typeface="Calibri" pitchFamily="34" charset="0"/>
              <a:cs typeface="Arial" pitchFamily="34" charset="0"/>
            </a:endParaRPr>
          </a:p>
        </p:txBody>
      </p:sp>
    </p:spTree>
  </p:cSld>
  <p:clrMapOvr>
    <a:overrideClrMapping bg1="dk2" tx1="lt1" bg2="dk1" tx2="lt2" accent1="accent1" accent2="accent2" accent3="accent3" accent4="accent4" accent5="accent5" accent6="accent6" hlink="hlink" folHlink="folHlink"/>
  </p:clrMapOvr>
  <p:transition advTm="375"/>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subTitle" sz="quarter" idx="1"/>
          </p:nvPr>
        </p:nvSpPr>
        <p:spPr>
          <a:xfrm>
            <a:off x="1981200" y="0"/>
            <a:ext cx="6324600" cy="2895600"/>
          </a:xfrm>
        </p:spPr>
        <p:txBody>
          <a:bodyPr/>
          <a:lstStyle/>
          <a:p>
            <a:pPr algn="ctr">
              <a:buFont typeface="Wingdings" pitchFamily="2" charset="2"/>
              <a:buNone/>
            </a:pPr>
            <a:r>
              <a:rPr lang="ar-SA" sz="18900" dirty="0" smtClean="0">
                <a:solidFill>
                  <a:srgbClr val="922E54"/>
                </a:solidFill>
                <a:cs typeface="Majidi" pitchFamily="2" charset="-78"/>
              </a:rPr>
              <a:t>مَنْ</a:t>
            </a:r>
          </a:p>
          <a:p>
            <a:pPr algn="ctr">
              <a:buFont typeface="Wingdings" pitchFamily="2" charset="2"/>
              <a:buNone/>
            </a:pPr>
            <a:endParaRPr lang="en-US" sz="18900" dirty="0" smtClean="0">
              <a:solidFill>
                <a:srgbClr val="922E54"/>
              </a:solidFill>
              <a:cs typeface="Majidi" pitchFamily="2" charset="-78"/>
            </a:endParaRPr>
          </a:p>
        </p:txBody>
      </p:sp>
      <p:sp>
        <p:nvSpPr>
          <p:cNvPr id="30723" name="Line 3"/>
          <p:cNvSpPr>
            <a:spLocks noChangeShapeType="1"/>
          </p:cNvSpPr>
          <p:nvPr/>
        </p:nvSpPr>
        <p:spPr bwMode="auto">
          <a:xfrm>
            <a:off x="5410200" y="2286000"/>
            <a:ext cx="0" cy="914400"/>
          </a:xfrm>
          <a:prstGeom prst="line">
            <a:avLst/>
          </a:prstGeom>
          <a:noFill/>
          <a:ln w="57150">
            <a:solidFill>
              <a:srgbClr val="FFFF00"/>
            </a:solidFill>
            <a:round/>
            <a:headEnd/>
            <a:tailEnd type="triangle" w="med" len="med"/>
          </a:ln>
        </p:spPr>
        <p:txBody>
          <a:bodyPr>
            <a:spAutoFit/>
          </a:bodyPr>
          <a:lstStyle/>
          <a:p>
            <a:endParaRPr lang="en-US" dirty="0">
              <a:latin typeface="Calibri" pitchFamily="34" charset="0"/>
            </a:endParaRPr>
          </a:p>
        </p:txBody>
      </p:sp>
      <p:sp>
        <p:nvSpPr>
          <p:cNvPr id="30724" name="Text Box 4"/>
          <p:cNvSpPr txBox="1">
            <a:spLocks noChangeArrowheads="1"/>
          </p:cNvSpPr>
          <p:nvPr/>
        </p:nvSpPr>
        <p:spPr bwMode="auto">
          <a:xfrm>
            <a:off x="4114800" y="3367087"/>
            <a:ext cx="2667000" cy="823913"/>
          </a:xfrm>
          <a:prstGeom prst="rect">
            <a:avLst/>
          </a:prstGeom>
          <a:noFill/>
          <a:ln w="9525" algn="ctr">
            <a:noFill/>
            <a:miter lim="800000"/>
            <a:headEnd/>
            <a:tailEnd/>
          </a:ln>
        </p:spPr>
        <p:txBody>
          <a:bodyPr>
            <a:spAutoFit/>
          </a:bodyPr>
          <a:lstStyle/>
          <a:p>
            <a:pPr algn="ctr">
              <a:spcBef>
                <a:spcPct val="50000"/>
              </a:spcBef>
            </a:pPr>
            <a:r>
              <a:rPr lang="ru-RU" dirty="0" smtClean="0">
                <a:solidFill>
                  <a:schemeClr val="bg1">
                    <a:lumMod val="50000"/>
                  </a:schemeClr>
                </a:solidFill>
                <a:latin typeface="Calibri" pitchFamily="34" charset="0"/>
                <a:cs typeface="Arial" pitchFamily="34" charset="0"/>
              </a:rPr>
              <a:t>кто</a:t>
            </a:r>
            <a:endParaRPr lang="en-US" dirty="0">
              <a:solidFill>
                <a:schemeClr val="bg1">
                  <a:lumMod val="50000"/>
                </a:schemeClr>
              </a:solidFill>
              <a:latin typeface="Calibri" pitchFamily="34" charset="0"/>
              <a:cs typeface="Arial" pitchFamily="34" charset="0"/>
            </a:endParaRPr>
          </a:p>
        </p:txBody>
      </p:sp>
    </p:spTree>
  </p:cSld>
  <p:clrMapOvr>
    <a:overrideClrMapping bg1="dk2" tx1="lt1" bg2="dk1" tx2="lt2" accent1="accent1" accent2="accent2" accent3="accent3" accent4="accent4" accent5="accent5" accent6="accent6" hlink="hlink" folHlink="folHlink"/>
  </p:clrMapOvr>
  <p:transition advTm="1123"/>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subTitle" sz="quarter" idx="1"/>
          </p:nvPr>
        </p:nvSpPr>
        <p:spPr>
          <a:xfrm>
            <a:off x="1981200" y="0"/>
            <a:ext cx="6324600" cy="2895600"/>
          </a:xfrm>
        </p:spPr>
        <p:txBody>
          <a:bodyPr/>
          <a:lstStyle/>
          <a:p>
            <a:pPr algn="ctr">
              <a:buFont typeface="Wingdings" pitchFamily="2" charset="2"/>
              <a:buNone/>
            </a:pPr>
            <a:r>
              <a:rPr lang="ar-SA" sz="18900" dirty="0" smtClean="0">
                <a:solidFill>
                  <a:srgbClr val="922E54"/>
                </a:solidFill>
                <a:cs typeface="Majidi" pitchFamily="2" charset="-78"/>
              </a:rPr>
              <a:t>مَنْ</a:t>
            </a:r>
          </a:p>
          <a:p>
            <a:pPr algn="ctr">
              <a:buFont typeface="Wingdings" pitchFamily="2" charset="2"/>
              <a:buNone/>
            </a:pPr>
            <a:endParaRPr lang="en-US" sz="18900" dirty="0" smtClean="0">
              <a:solidFill>
                <a:srgbClr val="922E54"/>
              </a:solidFill>
              <a:cs typeface="Majidi" pitchFamily="2" charset="-78"/>
            </a:endParaRPr>
          </a:p>
        </p:txBody>
      </p:sp>
      <p:sp>
        <p:nvSpPr>
          <p:cNvPr id="30723" name="Line 3"/>
          <p:cNvSpPr>
            <a:spLocks noChangeShapeType="1"/>
          </p:cNvSpPr>
          <p:nvPr/>
        </p:nvSpPr>
        <p:spPr bwMode="auto">
          <a:xfrm>
            <a:off x="5410200" y="2286000"/>
            <a:ext cx="0" cy="914400"/>
          </a:xfrm>
          <a:prstGeom prst="line">
            <a:avLst/>
          </a:prstGeom>
          <a:noFill/>
          <a:ln w="57150">
            <a:solidFill>
              <a:srgbClr val="FFFF00"/>
            </a:solidFill>
            <a:round/>
            <a:headEnd/>
            <a:tailEnd type="triangle" w="med" len="med"/>
          </a:ln>
        </p:spPr>
        <p:txBody>
          <a:bodyPr>
            <a:spAutoFit/>
          </a:bodyPr>
          <a:lstStyle/>
          <a:p>
            <a:endParaRPr lang="en-US" dirty="0">
              <a:latin typeface="Calibri" pitchFamily="34" charset="0"/>
            </a:endParaRPr>
          </a:p>
        </p:txBody>
      </p:sp>
      <p:sp>
        <p:nvSpPr>
          <p:cNvPr id="30725" name="AutoShape 5"/>
          <p:cNvSpPr>
            <a:spLocks noChangeArrowheads="1"/>
          </p:cNvSpPr>
          <p:nvPr/>
        </p:nvSpPr>
        <p:spPr bwMode="auto">
          <a:xfrm>
            <a:off x="6400800" y="4648200"/>
            <a:ext cx="2438400" cy="685800"/>
          </a:xfrm>
          <a:prstGeom prst="wedgeRoundRectCallout">
            <a:avLst>
              <a:gd name="adj1" fmla="val -72631"/>
              <a:gd name="adj2" fmla="val -133104"/>
              <a:gd name="adj3" fmla="val 16667"/>
            </a:avLst>
          </a:prstGeom>
          <a:solidFill>
            <a:schemeClr val="accent1">
              <a:lumMod val="60000"/>
              <a:lumOff val="40000"/>
            </a:schemeClr>
          </a:solidFill>
          <a:ln>
            <a:headEnd/>
            <a:tailEnd/>
          </a:ln>
        </p:spPr>
        <p:style>
          <a:lnRef idx="0">
            <a:schemeClr val="accent1"/>
          </a:lnRef>
          <a:fillRef idx="3">
            <a:schemeClr val="accent1"/>
          </a:fillRef>
          <a:effectRef idx="3">
            <a:schemeClr val="accent1"/>
          </a:effectRef>
          <a:fontRef idx="minor">
            <a:schemeClr val="lt1"/>
          </a:fontRef>
        </p:style>
        <p:txBody>
          <a:bodyPr/>
          <a:lstStyle/>
          <a:p>
            <a:pPr algn="ctr">
              <a:spcBef>
                <a:spcPct val="50000"/>
              </a:spcBef>
            </a:pPr>
            <a:r>
              <a:rPr lang="ru-RU" sz="3600" dirty="0" smtClean="0">
                <a:solidFill>
                  <a:schemeClr val="accent4">
                    <a:lumMod val="10000"/>
                  </a:schemeClr>
                </a:solidFill>
                <a:latin typeface="Calibri" pitchFamily="34" charset="0"/>
                <a:cs typeface="Arial" pitchFamily="34" charset="0"/>
              </a:rPr>
              <a:t>Кто ты?</a:t>
            </a:r>
            <a:endParaRPr lang="en-US" sz="3600" dirty="0">
              <a:solidFill>
                <a:schemeClr val="accent4">
                  <a:lumMod val="10000"/>
                </a:schemeClr>
              </a:solidFill>
              <a:latin typeface="Calibri" pitchFamily="34" charset="0"/>
              <a:cs typeface="Arial" pitchFamily="34" charset="0"/>
            </a:endParaRPr>
          </a:p>
        </p:txBody>
      </p:sp>
      <p:sp>
        <p:nvSpPr>
          <p:cNvPr id="6" name="Text Box 4"/>
          <p:cNvSpPr txBox="1">
            <a:spLocks noChangeArrowheads="1"/>
          </p:cNvSpPr>
          <p:nvPr/>
        </p:nvSpPr>
        <p:spPr bwMode="auto">
          <a:xfrm>
            <a:off x="4114800" y="3367087"/>
            <a:ext cx="2667000" cy="823913"/>
          </a:xfrm>
          <a:prstGeom prst="rect">
            <a:avLst/>
          </a:prstGeom>
          <a:noFill/>
          <a:ln w="9525" algn="ctr">
            <a:noFill/>
            <a:miter lim="800000"/>
            <a:headEnd/>
            <a:tailEnd/>
          </a:ln>
        </p:spPr>
        <p:txBody>
          <a:bodyPr>
            <a:spAutoFit/>
          </a:bodyPr>
          <a:lstStyle/>
          <a:p>
            <a:pPr algn="ctr">
              <a:spcBef>
                <a:spcPct val="50000"/>
              </a:spcBef>
            </a:pPr>
            <a:r>
              <a:rPr lang="ru-RU" dirty="0" smtClean="0">
                <a:solidFill>
                  <a:schemeClr val="bg1">
                    <a:lumMod val="50000"/>
                  </a:schemeClr>
                </a:solidFill>
                <a:latin typeface="Calibri" pitchFamily="34" charset="0"/>
                <a:cs typeface="Arial" pitchFamily="34" charset="0"/>
              </a:rPr>
              <a:t>кто</a:t>
            </a:r>
            <a:endParaRPr lang="en-US" dirty="0">
              <a:solidFill>
                <a:schemeClr val="bg1">
                  <a:lumMod val="50000"/>
                </a:schemeClr>
              </a:solidFill>
              <a:latin typeface="Calibri" pitchFamily="34" charset="0"/>
              <a:cs typeface="Arial" pitchFamily="34" charset="0"/>
            </a:endParaRPr>
          </a:p>
        </p:txBody>
      </p:sp>
    </p:spTree>
  </p:cSld>
  <p:clrMapOvr>
    <a:overrideClrMapping bg1="dk2" tx1="lt1" bg2="dk1" tx2="lt2" accent1="accent1" accent2="accent2" accent3="accent3" accent4="accent4" accent5="accent5" accent6="accent6" hlink="hlink" folHlink="folHlink"/>
  </p:clrMapOvr>
  <p:transition advTm="312"/>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subTitle" sz="quarter" idx="1"/>
          </p:nvPr>
        </p:nvSpPr>
        <p:spPr>
          <a:xfrm>
            <a:off x="1981200" y="0"/>
            <a:ext cx="6324600" cy="2895600"/>
          </a:xfrm>
        </p:spPr>
        <p:txBody>
          <a:bodyPr/>
          <a:lstStyle/>
          <a:p>
            <a:pPr algn="ctr">
              <a:buFont typeface="Wingdings" pitchFamily="2" charset="2"/>
              <a:buNone/>
            </a:pPr>
            <a:r>
              <a:rPr lang="ar-SA" sz="18900" dirty="0" smtClean="0">
                <a:solidFill>
                  <a:srgbClr val="922E54"/>
                </a:solidFill>
                <a:cs typeface="Majidi" pitchFamily="2" charset="-78"/>
              </a:rPr>
              <a:t>مَنْ</a:t>
            </a:r>
          </a:p>
          <a:p>
            <a:pPr algn="ctr">
              <a:buFont typeface="Wingdings" pitchFamily="2" charset="2"/>
              <a:buNone/>
            </a:pPr>
            <a:endParaRPr lang="en-US" sz="18900" dirty="0" smtClean="0">
              <a:solidFill>
                <a:srgbClr val="922E54"/>
              </a:solidFill>
              <a:cs typeface="Majidi" pitchFamily="2" charset="-78"/>
            </a:endParaRPr>
          </a:p>
        </p:txBody>
      </p:sp>
      <p:sp>
        <p:nvSpPr>
          <p:cNvPr id="30723" name="Line 3"/>
          <p:cNvSpPr>
            <a:spLocks noChangeShapeType="1"/>
          </p:cNvSpPr>
          <p:nvPr/>
        </p:nvSpPr>
        <p:spPr bwMode="auto">
          <a:xfrm>
            <a:off x="5410200" y="2286000"/>
            <a:ext cx="0" cy="914400"/>
          </a:xfrm>
          <a:prstGeom prst="line">
            <a:avLst/>
          </a:prstGeom>
          <a:noFill/>
          <a:ln w="57150">
            <a:solidFill>
              <a:srgbClr val="FFFF00"/>
            </a:solidFill>
            <a:round/>
            <a:headEnd/>
            <a:tailEnd type="triangle" w="med" len="med"/>
          </a:ln>
        </p:spPr>
        <p:txBody>
          <a:bodyPr>
            <a:spAutoFit/>
          </a:bodyPr>
          <a:lstStyle/>
          <a:p>
            <a:endParaRPr lang="en-US" dirty="0">
              <a:latin typeface="Calibri" pitchFamily="34" charset="0"/>
            </a:endParaRPr>
          </a:p>
        </p:txBody>
      </p:sp>
      <p:sp>
        <p:nvSpPr>
          <p:cNvPr id="30728" name="Text Box 8"/>
          <p:cNvSpPr txBox="1">
            <a:spLocks noChangeArrowheads="1"/>
          </p:cNvSpPr>
          <p:nvPr/>
        </p:nvSpPr>
        <p:spPr bwMode="auto">
          <a:xfrm>
            <a:off x="6019800" y="2743200"/>
            <a:ext cx="3124200" cy="1189038"/>
          </a:xfrm>
          <a:prstGeom prst="rect">
            <a:avLst/>
          </a:prstGeom>
          <a:noFill/>
          <a:ln w="9525" algn="ctr">
            <a:noFill/>
            <a:miter lim="800000"/>
            <a:headEnd/>
            <a:tailEnd/>
          </a:ln>
        </p:spPr>
        <p:txBody>
          <a:bodyPr>
            <a:spAutoFit/>
          </a:bodyPr>
          <a:lstStyle/>
          <a:p>
            <a:pPr algn="ctr" rtl="1">
              <a:spcBef>
                <a:spcPct val="50000"/>
              </a:spcBef>
            </a:pPr>
            <a:r>
              <a:rPr lang="ar-SA" sz="7200" b="0" dirty="0">
                <a:solidFill>
                  <a:schemeClr val="bg1">
                    <a:lumMod val="50000"/>
                  </a:schemeClr>
                </a:solidFill>
                <a:latin typeface="Nafees Web Naskh" pitchFamily="2" charset="-78"/>
                <a:cs typeface="Majidi" pitchFamily="2" charset="-78"/>
              </a:rPr>
              <a:t>مَنْ رَبُّكَ؟</a:t>
            </a:r>
            <a:endParaRPr lang="en-US" sz="7200" b="0" dirty="0">
              <a:solidFill>
                <a:schemeClr val="bg1">
                  <a:lumMod val="50000"/>
                </a:schemeClr>
              </a:solidFill>
              <a:latin typeface="Nafees Web Naskh" pitchFamily="2" charset="-78"/>
              <a:cs typeface="Majidi" pitchFamily="2" charset="-78"/>
            </a:endParaRPr>
          </a:p>
        </p:txBody>
      </p:sp>
      <p:sp>
        <p:nvSpPr>
          <p:cNvPr id="7" name="AutoShape 5"/>
          <p:cNvSpPr>
            <a:spLocks noChangeArrowheads="1"/>
          </p:cNvSpPr>
          <p:nvPr/>
        </p:nvSpPr>
        <p:spPr bwMode="auto">
          <a:xfrm>
            <a:off x="6400800" y="4648200"/>
            <a:ext cx="2438400" cy="685800"/>
          </a:xfrm>
          <a:prstGeom prst="wedgeRoundRectCallout">
            <a:avLst>
              <a:gd name="adj1" fmla="val -72631"/>
              <a:gd name="adj2" fmla="val -133104"/>
              <a:gd name="adj3" fmla="val 16667"/>
            </a:avLst>
          </a:prstGeom>
          <a:solidFill>
            <a:schemeClr val="accent1">
              <a:lumMod val="60000"/>
              <a:lumOff val="40000"/>
            </a:schemeClr>
          </a:solidFill>
          <a:ln>
            <a:headEnd/>
            <a:tailEnd/>
          </a:ln>
        </p:spPr>
        <p:style>
          <a:lnRef idx="0">
            <a:schemeClr val="accent1"/>
          </a:lnRef>
          <a:fillRef idx="3">
            <a:schemeClr val="accent1"/>
          </a:fillRef>
          <a:effectRef idx="3">
            <a:schemeClr val="accent1"/>
          </a:effectRef>
          <a:fontRef idx="minor">
            <a:schemeClr val="lt1"/>
          </a:fontRef>
        </p:style>
        <p:txBody>
          <a:bodyPr/>
          <a:lstStyle/>
          <a:p>
            <a:pPr algn="ctr">
              <a:spcBef>
                <a:spcPct val="50000"/>
              </a:spcBef>
            </a:pPr>
            <a:r>
              <a:rPr lang="ru-RU" sz="3600" dirty="0" smtClean="0">
                <a:solidFill>
                  <a:schemeClr val="accent4">
                    <a:lumMod val="10000"/>
                  </a:schemeClr>
                </a:solidFill>
                <a:latin typeface="Calibri" pitchFamily="34" charset="0"/>
                <a:cs typeface="Arial" pitchFamily="34" charset="0"/>
              </a:rPr>
              <a:t>Кто ты?</a:t>
            </a:r>
            <a:endParaRPr lang="en-US" sz="3600" dirty="0">
              <a:solidFill>
                <a:schemeClr val="accent4">
                  <a:lumMod val="10000"/>
                </a:schemeClr>
              </a:solidFill>
              <a:latin typeface="Calibri" pitchFamily="34" charset="0"/>
              <a:cs typeface="Arial" pitchFamily="34" charset="0"/>
            </a:endParaRPr>
          </a:p>
        </p:txBody>
      </p:sp>
      <p:sp>
        <p:nvSpPr>
          <p:cNvPr id="8" name="Text Box 4"/>
          <p:cNvSpPr txBox="1">
            <a:spLocks noChangeArrowheads="1"/>
          </p:cNvSpPr>
          <p:nvPr/>
        </p:nvSpPr>
        <p:spPr bwMode="auto">
          <a:xfrm>
            <a:off x="4114800" y="3367087"/>
            <a:ext cx="2667000" cy="823913"/>
          </a:xfrm>
          <a:prstGeom prst="rect">
            <a:avLst/>
          </a:prstGeom>
          <a:noFill/>
          <a:ln w="9525" algn="ctr">
            <a:noFill/>
            <a:miter lim="800000"/>
            <a:headEnd/>
            <a:tailEnd/>
          </a:ln>
        </p:spPr>
        <p:txBody>
          <a:bodyPr>
            <a:spAutoFit/>
          </a:bodyPr>
          <a:lstStyle/>
          <a:p>
            <a:pPr algn="ctr">
              <a:spcBef>
                <a:spcPct val="50000"/>
              </a:spcBef>
            </a:pPr>
            <a:r>
              <a:rPr lang="ru-RU" dirty="0" smtClean="0">
                <a:solidFill>
                  <a:schemeClr val="bg1">
                    <a:lumMod val="50000"/>
                  </a:schemeClr>
                </a:solidFill>
                <a:latin typeface="Calibri" pitchFamily="34" charset="0"/>
                <a:cs typeface="Arial" pitchFamily="34" charset="0"/>
              </a:rPr>
              <a:t>кто</a:t>
            </a:r>
            <a:endParaRPr lang="en-US" dirty="0">
              <a:solidFill>
                <a:schemeClr val="bg1">
                  <a:lumMod val="50000"/>
                </a:schemeClr>
              </a:solidFill>
              <a:latin typeface="Calibri" pitchFamily="34" charset="0"/>
              <a:cs typeface="Arial" pitchFamily="34" charset="0"/>
            </a:endParaRPr>
          </a:p>
        </p:txBody>
      </p:sp>
    </p:spTree>
  </p:cSld>
  <p:clrMapOvr>
    <a:overrideClrMapping bg1="dk2" tx1="lt1" bg2="dk1" tx2="lt2" accent1="accent1" accent2="accent2" accent3="accent3" accent4="accent4" accent5="accent5" accent6="accent6" hlink="hlink" folHlink="folHlink"/>
  </p:clrMapOvr>
  <p:transition advTm="421"/>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subTitle" sz="quarter" idx="1"/>
          </p:nvPr>
        </p:nvSpPr>
        <p:spPr>
          <a:xfrm>
            <a:off x="1981200" y="0"/>
            <a:ext cx="6324600" cy="2895600"/>
          </a:xfrm>
        </p:spPr>
        <p:txBody>
          <a:bodyPr/>
          <a:lstStyle/>
          <a:p>
            <a:pPr algn="ctr">
              <a:buFont typeface="Wingdings" pitchFamily="2" charset="2"/>
              <a:buNone/>
            </a:pPr>
            <a:r>
              <a:rPr lang="ar-SA" sz="18900" dirty="0" smtClean="0">
                <a:solidFill>
                  <a:srgbClr val="922E54"/>
                </a:solidFill>
                <a:cs typeface="Majidi" pitchFamily="2" charset="-78"/>
              </a:rPr>
              <a:t>مَنْ</a:t>
            </a:r>
          </a:p>
          <a:p>
            <a:pPr algn="ctr">
              <a:buFont typeface="Wingdings" pitchFamily="2" charset="2"/>
              <a:buNone/>
            </a:pPr>
            <a:endParaRPr lang="en-US" sz="18900" dirty="0" smtClean="0">
              <a:solidFill>
                <a:srgbClr val="922E54"/>
              </a:solidFill>
              <a:cs typeface="Majidi" pitchFamily="2" charset="-78"/>
            </a:endParaRPr>
          </a:p>
        </p:txBody>
      </p:sp>
      <p:sp>
        <p:nvSpPr>
          <p:cNvPr id="30723" name="Line 3"/>
          <p:cNvSpPr>
            <a:spLocks noChangeShapeType="1"/>
          </p:cNvSpPr>
          <p:nvPr/>
        </p:nvSpPr>
        <p:spPr bwMode="auto">
          <a:xfrm>
            <a:off x="5410200" y="2286000"/>
            <a:ext cx="0" cy="914400"/>
          </a:xfrm>
          <a:prstGeom prst="line">
            <a:avLst/>
          </a:prstGeom>
          <a:noFill/>
          <a:ln w="57150">
            <a:solidFill>
              <a:srgbClr val="FFFF00"/>
            </a:solidFill>
            <a:round/>
            <a:headEnd/>
            <a:tailEnd type="triangle" w="med" len="med"/>
          </a:ln>
        </p:spPr>
        <p:txBody>
          <a:bodyPr>
            <a:spAutoFit/>
          </a:bodyPr>
          <a:lstStyle/>
          <a:p>
            <a:endParaRPr lang="en-US" dirty="0">
              <a:latin typeface="Calibri" pitchFamily="34" charset="0"/>
            </a:endParaRPr>
          </a:p>
        </p:txBody>
      </p:sp>
      <p:sp>
        <p:nvSpPr>
          <p:cNvPr id="30726" name="AutoShape 6"/>
          <p:cNvSpPr>
            <a:spLocks noChangeArrowheads="1"/>
          </p:cNvSpPr>
          <p:nvPr/>
        </p:nvSpPr>
        <p:spPr bwMode="auto">
          <a:xfrm>
            <a:off x="1447800" y="4800600"/>
            <a:ext cx="3048000" cy="838200"/>
          </a:xfrm>
          <a:prstGeom prst="wedgeRoundRectCallout">
            <a:avLst>
              <a:gd name="adj1" fmla="val 59463"/>
              <a:gd name="adj2" fmla="val -126568"/>
              <a:gd name="adj3" fmla="val 16667"/>
            </a:avLst>
          </a:prstGeom>
          <a:solidFill>
            <a:schemeClr val="accent1">
              <a:lumMod val="60000"/>
              <a:lumOff val="40000"/>
            </a:schemeClr>
          </a:solidFill>
          <a:ln>
            <a:headEnd/>
            <a:tailEnd/>
          </a:ln>
        </p:spPr>
        <p:style>
          <a:lnRef idx="0">
            <a:schemeClr val="accent1"/>
          </a:lnRef>
          <a:fillRef idx="3">
            <a:schemeClr val="accent1"/>
          </a:fillRef>
          <a:effectRef idx="3">
            <a:schemeClr val="accent1"/>
          </a:effectRef>
          <a:fontRef idx="minor">
            <a:schemeClr val="lt1"/>
          </a:fontRef>
        </p:style>
        <p:txBody>
          <a:bodyPr/>
          <a:lstStyle/>
          <a:p>
            <a:pPr algn="ctr">
              <a:spcBef>
                <a:spcPct val="50000"/>
              </a:spcBef>
            </a:pPr>
            <a:r>
              <a:rPr lang="ru-RU" sz="3600" dirty="0">
                <a:solidFill>
                  <a:schemeClr val="accent4">
                    <a:lumMod val="10000"/>
                  </a:schemeClr>
                </a:solidFill>
                <a:latin typeface="Calibri" pitchFamily="34" charset="0"/>
                <a:cs typeface="Arial" pitchFamily="34" charset="0"/>
              </a:rPr>
              <a:t>я</a:t>
            </a:r>
            <a:r>
              <a:rPr lang="ru-RU" sz="3600" dirty="0" smtClean="0">
                <a:solidFill>
                  <a:schemeClr val="accent4">
                    <a:lumMod val="10000"/>
                  </a:schemeClr>
                </a:solidFill>
                <a:latin typeface="Calibri" pitchFamily="34" charset="0"/>
                <a:cs typeface="Arial" pitchFamily="34" charset="0"/>
              </a:rPr>
              <a:t> тот, кто...</a:t>
            </a:r>
            <a:endParaRPr lang="en-US" sz="3600" dirty="0">
              <a:solidFill>
                <a:schemeClr val="accent4">
                  <a:lumMod val="10000"/>
                </a:schemeClr>
              </a:solidFill>
              <a:latin typeface="Calibri" pitchFamily="34" charset="0"/>
              <a:cs typeface="Arial" pitchFamily="34" charset="0"/>
            </a:endParaRPr>
          </a:p>
        </p:txBody>
      </p:sp>
      <p:sp>
        <p:nvSpPr>
          <p:cNvPr id="30728" name="Text Box 8"/>
          <p:cNvSpPr txBox="1">
            <a:spLocks noChangeArrowheads="1"/>
          </p:cNvSpPr>
          <p:nvPr/>
        </p:nvSpPr>
        <p:spPr bwMode="auto">
          <a:xfrm>
            <a:off x="6019800" y="2743200"/>
            <a:ext cx="3124200" cy="1189038"/>
          </a:xfrm>
          <a:prstGeom prst="rect">
            <a:avLst/>
          </a:prstGeom>
          <a:noFill/>
          <a:ln w="9525" algn="ctr">
            <a:noFill/>
            <a:miter lim="800000"/>
            <a:headEnd/>
            <a:tailEnd/>
          </a:ln>
        </p:spPr>
        <p:txBody>
          <a:bodyPr>
            <a:spAutoFit/>
          </a:bodyPr>
          <a:lstStyle/>
          <a:p>
            <a:pPr algn="ctr" rtl="1">
              <a:spcBef>
                <a:spcPct val="50000"/>
              </a:spcBef>
            </a:pPr>
            <a:r>
              <a:rPr lang="ar-SA" sz="7200" b="0" dirty="0">
                <a:solidFill>
                  <a:srgbClr val="FFFF00"/>
                </a:solidFill>
                <a:latin typeface="Nafees Web Naskh" pitchFamily="2" charset="-78"/>
                <a:cs typeface="Majidi" pitchFamily="2" charset="-78"/>
              </a:rPr>
              <a:t>مَنْ رَبُّكَ؟</a:t>
            </a:r>
            <a:endParaRPr lang="en-US" sz="7200" b="0" dirty="0">
              <a:solidFill>
                <a:srgbClr val="FFFF00"/>
              </a:solidFill>
              <a:latin typeface="Nafees Web Naskh" pitchFamily="2" charset="-78"/>
              <a:cs typeface="Majidi" pitchFamily="2" charset="-78"/>
            </a:endParaRPr>
          </a:p>
        </p:txBody>
      </p:sp>
      <p:sp>
        <p:nvSpPr>
          <p:cNvPr id="8" name="AutoShape 5"/>
          <p:cNvSpPr>
            <a:spLocks noChangeArrowheads="1"/>
          </p:cNvSpPr>
          <p:nvPr/>
        </p:nvSpPr>
        <p:spPr bwMode="auto">
          <a:xfrm>
            <a:off x="6400800" y="4648200"/>
            <a:ext cx="2438400" cy="685800"/>
          </a:xfrm>
          <a:prstGeom prst="wedgeRoundRectCallout">
            <a:avLst>
              <a:gd name="adj1" fmla="val -72631"/>
              <a:gd name="adj2" fmla="val -133104"/>
              <a:gd name="adj3" fmla="val 16667"/>
            </a:avLst>
          </a:prstGeom>
          <a:solidFill>
            <a:schemeClr val="accent1">
              <a:lumMod val="60000"/>
              <a:lumOff val="40000"/>
            </a:schemeClr>
          </a:solidFill>
          <a:ln>
            <a:headEnd/>
            <a:tailEnd/>
          </a:ln>
        </p:spPr>
        <p:style>
          <a:lnRef idx="0">
            <a:schemeClr val="accent1"/>
          </a:lnRef>
          <a:fillRef idx="3">
            <a:schemeClr val="accent1"/>
          </a:fillRef>
          <a:effectRef idx="3">
            <a:schemeClr val="accent1"/>
          </a:effectRef>
          <a:fontRef idx="minor">
            <a:schemeClr val="lt1"/>
          </a:fontRef>
        </p:style>
        <p:txBody>
          <a:bodyPr/>
          <a:lstStyle/>
          <a:p>
            <a:pPr algn="ctr">
              <a:spcBef>
                <a:spcPct val="50000"/>
              </a:spcBef>
            </a:pPr>
            <a:r>
              <a:rPr lang="ru-RU" sz="3600" dirty="0" smtClean="0">
                <a:solidFill>
                  <a:schemeClr val="accent4">
                    <a:lumMod val="10000"/>
                  </a:schemeClr>
                </a:solidFill>
                <a:latin typeface="Calibri" pitchFamily="34" charset="0"/>
                <a:cs typeface="Arial" pitchFamily="34" charset="0"/>
              </a:rPr>
              <a:t>Кто ты?</a:t>
            </a:r>
            <a:endParaRPr lang="en-US" sz="3600" dirty="0">
              <a:solidFill>
                <a:schemeClr val="accent4">
                  <a:lumMod val="10000"/>
                </a:schemeClr>
              </a:solidFill>
              <a:latin typeface="Calibri" pitchFamily="34" charset="0"/>
              <a:cs typeface="Arial" pitchFamily="34" charset="0"/>
            </a:endParaRPr>
          </a:p>
        </p:txBody>
      </p:sp>
      <p:sp>
        <p:nvSpPr>
          <p:cNvPr id="9" name="Text Box 4"/>
          <p:cNvSpPr txBox="1">
            <a:spLocks noChangeArrowheads="1"/>
          </p:cNvSpPr>
          <p:nvPr/>
        </p:nvSpPr>
        <p:spPr bwMode="auto">
          <a:xfrm>
            <a:off x="4114800" y="3367087"/>
            <a:ext cx="2667000" cy="823913"/>
          </a:xfrm>
          <a:prstGeom prst="rect">
            <a:avLst/>
          </a:prstGeom>
          <a:noFill/>
          <a:ln w="9525" algn="ctr">
            <a:noFill/>
            <a:miter lim="800000"/>
            <a:headEnd/>
            <a:tailEnd/>
          </a:ln>
        </p:spPr>
        <p:txBody>
          <a:bodyPr>
            <a:spAutoFit/>
          </a:bodyPr>
          <a:lstStyle/>
          <a:p>
            <a:pPr algn="ctr">
              <a:spcBef>
                <a:spcPct val="50000"/>
              </a:spcBef>
            </a:pPr>
            <a:r>
              <a:rPr lang="ru-RU" dirty="0" smtClean="0">
                <a:solidFill>
                  <a:schemeClr val="bg1">
                    <a:lumMod val="50000"/>
                  </a:schemeClr>
                </a:solidFill>
                <a:latin typeface="Calibri" pitchFamily="34" charset="0"/>
                <a:cs typeface="Arial" pitchFamily="34" charset="0"/>
              </a:rPr>
              <a:t>кто</a:t>
            </a:r>
            <a:endParaRPr lang="en-US" dirty="0">
              <a:solidFill>
                <a:schemeClr val="bg1">
                  <a:lumMod val="50000"/>
                </a:schemeClr>
              </a:solidFill>
              <a:latin typeface="Calibri" pitchFamily="34" charset="0"/>
              <a:cs typeface="Arial" pitchFamily="34" charset="0"/>
            </a:endParaRPr>
          </a:p>
        </p:txBody>
      </p:sp>
    </p:spTree>
  </p:cSld>
  <p:clrMapOvr>
    <a:overrideClrMapping bg1="dk2" tx1="lt1" bg2="dk1" tx2="lt2" accent1="accent1" accent2="accent2" accent3="accent3" accent4="accent4" accent5="accent5" accent6="accent6" hlink="hlink" folHlink="folHlink"/>
  </p:clrMapOvr>
  <p:transition advTm="328"/>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subTitle" sz="quarter" idx="1"/>
          </p:nvPr>
        </p:nvSpPr>
        <p:spPr>
          <a:xfrm>
            <a:off x="1981200" y="0"/>
            <a:ext cx="6324600" cy="2895600"/>
          </a:xfrm>
        </p:spPr>
        <p:txBody>
          <a:bodyPr/>
          <a:lstStyle/>
          <a:p>
            <a:pPr algn="ctr">
              <a:buFont typeface="Wingdings" pitchFamily="2" charset="2"/>
              <a:buNone/>
            </a:pPr>
            <a:r>
              <a:rPr lang="ar-SA" sz="18900" dirty="0" smtClean="0">
                <a:solidFill>
                  <a:srgbClr val="922E54"/>
                </a:solidFill>
                <a:cs typeface="Majidi" pitchFamily="2" charset="-78"/>
              </a:rPr>
              <a:t>مَنْ</a:t>
            </a:r>
          </a:p>
          <a:p>
            <a:pPr algn="ctr">
              <a:buFont typeface="Wingdings" pitchFamily="2" charset="2"/>
              <a:buNone/>
            </a:pPr>
            <a:endParaRPr lang="en-US" sz="18900" dirty="0" smtClean="0">
              <a:solidFill>
                <a:srgbClr val="922E54"/>
              </a:solidFill>
              <a:cs typeface="Majidi" pitchFamily="2" charset="-78"/>
            </a:endParaRPr>
          </a:p>
        </p:txBody>
      </p:sp>
      <p:sp>
        <p:nvSpPr>
          <p:cNvPr id="30723" name="Line 3"/>
          <p:cNvSpPr>
            <a:spLocks noChangeShapeType="1"/>
          </p:cNvSpPr>
          <p:nvPr/>
        </p:nvSpPr>
        <p:spPr bwMode="auto">
          <a:xfrm>
            <a:off x="5410200" y="2286000"/>
            <a:ext cx="0" cy="914400"/>
          </a:xfrm>
          <a:prstGeom prst="line">
            <a:avLst/>
          </a:prstGeom>
          <a:noFill/>
          <a:ln w="57150">
            <a:solidFill>
              <a:srgbClr val="FFFF00"/>
            </a:solidFill>
            <a:round/>
            <a:headEnd/>
            <a:tailEnd type="triangle" w="med" len="med"/>
          </a:ln>
        </p:spPr>
        <p:txBody>
          <a:bodyPr>
            <a:spAutoFit/>
          </a:bodyPr>
          <a:lstStyle/>
          <a:p>
            <a:endParaRPr lang="en-US" dirty="0">
              <a:latin typeface="Calibri" pitchFamily="34" charset="0"/>
            </a:endParaRPr>
          </a:p>
        </p:txBody>
      </p:sp>
      <p:sp>
        <p:nvSpPr>
          <p:cNvPr id="30728" name="Text Box 8"/>
          <p:cNvSpPr txBox="1">
            <a:spLocks noChangeArrowheads="1"/>
          </p:cNvSpPr>
          <p:nvPr/>
        </p:nvSpPr>
        <p:spPr bwMode="auto">
          <a:xfrm>
            <a:off x="6019800" y="2743200"/>
            <a:ext cx="3124200" cy="1189038"/>
          </a:xfrm>
          <a:prstGeom prst="rect">
            <a:avLst/>
          </a:prstGeom>
          <a:noFill/>
          <a:ln w="9525" algn="ctr">
            <a:noFill/>
            <a:miter lim="800000"/>
            <a:headEnd/>
            <a:tailEnd/>
          </a:ln>
        </p:spPr>
        <p:txBody>
          <a:bodyPr>
            <a:spAutoFit/>
          </a:bodyPr>
          <a:lstStyle/>
          <a:p>
            <a:pPr algn="ctr" rtl="1">
              <a:spcBef>
                <a:spcPct val="50000"/>
              </a:spcBef>
            </a:pPr>
            <a:r>
              <a:rPr lang="ar-SA" sz="7200" b="0" dirty="0">
                <a:solidFill>
                  <a:schemeClr val="accent1">
                    <a:lumMod val="75000"/>
                  </a:schemeClr>
                </a:solidFill>
                <a:latin typeface="Nafees Web Naskh" pitchFamily="2" charset="-78"/>
                <a:cs typeface="Majidi" pitchFamily="2" charset="-78"/>
              </a:rPr>
              <a:t>مَنْ رَبُّكَ؟</a:t>
            </a:r>
            <a:endParaRPr lang="en-US" sz="7200" b="0" dirty="0">
              <a:solidFill>
                <a:schemeClr val="accent1">
                  <a:lumMod val="75000"/>
                </a:schemeClr>
              </a:solidFill>
              <a:latin typeface="Nafees Web Naskh" pitchFamily="2" charset="-78"/>
              <a:cs typeface="Majidi" pitchFamily="2" charset="-78"/>
            </a:endParaRPr>
          </a:p>
        </p:txBody>
      </p:sp>
      <p:sp>
        <p:nvSpPr>
          <p:cNvPr id="30729" name="Text Box 9"/>
          <p:cNvSpPr txBox="1">
            <a:spLocks noChangeArrowheads="1"/>
          </p:cNvSpPr>
          <p:nvPr/>
        </p:nvSpPr>
        <p:spPr bwMode="auto">
          <a:xfrm>
            <a:off x="0" y="2438400"/>
            <a:ext cx="4648200" cy="2105025"/>
          </a:xfrm>
          <a:prstGeom prst="rect">
            <a:avLst/>
          </a:prstGeom>
          <a:noFill/>
          <a:ln w="9525" algn="ctr">
            <a:noFill/>
            <a:miter lim="800000"/>
            <a:headEnd/>
            <a:tailEnd/>
          </a:ln>
        </p:spPr>
        <p:txBody>
          <a:bodyPr>
            <a:spAutoFit/>
          </a:bodyPr>
          <a:lstStyle/>
          <a:p>
            <a:pPr algn="ctr" rtl="1">
              <a:spcBef>
                <a:spcPct val="50000"/>
              </a:spcBef>
            </a:pPr>
            <a:r>
              <a:rPr lang="ar-SA" sz="6600" b="0" dirty="0">
                <a:solidFill>
                  <a:schemeClr val="accent1">
                    <a:lumMod val="75000"/>
                  </a:schemeClr>
                </a:solidFill>
                <a:latin typeface="Calibri" pitchFamily="34" charset="0"/>
                <a:cs typeface="Majidi" pitchFamily="2" charset="-78"/>
              </a:rPr>
              <a:t>خَيركُمْ مَّنْ تَعَلَّمَ </a:t>
            </a:r>
            <a:r>
              <a:rPr lang="ar-SA" sz="6600" b="0" dirty="0" smtClean="0">
                <a:solidFill>
                  <a:schemeClr val="accent1">
                    <a:lumMod val="75000"/>
                  </a:schemeClr>
                </a:solidFill>
                <a:latin typeface="Calibri" pitchFamily="34" charset="0"/>
                <a:cs typeface="Majidi" pitchFamily="2" charset="-78"/>
              </a:rPr>
              <a:t>ال</a:t>
            </a:r>
            <a:r>
              <a:rPr lang="ur-PK" sz="6600" b="0" dirty="0" smtClean="0">
                <a:solidFill>
                  <a:schemeClr val="accent1">
                    <a:lumMod val="75000"/>
                  </a:schemeClr>
                </a:solidFill>
                <a:latin typeface="Calibri" pitchFamily="34" charset="0"/>
                <a:cs typeface="Majidi" pitchFamily="2" charset="-78"/>
              </a:rPr>
              <a:t>ْ</a:t>
            </a:r>
            <a:r>
              <a:rPr lang="ar-SA" sz="6600" b="0" dirty="0" smtClean="0">
                <a:solidFill>
                  <a:schemeClr val="accent1">
                    <a:lumMod val="75000"/>
                  </a:schemeClr>
                </a:solidFill>
                <a:latin typeface="Calibri" pitchFamily="34" charset="0"/>
                <a:cs typeface="Majidi" pitchFamily="2" charset="-78"/>
              </a:rPr>
              <a:t>ق</a:t>
            </a:r>
            <a:r>
              <a:rPr lang="ur-PK" sz="6600" b="0" dirty="0" smtClean="0">
                <a:solidFill>
                  <a:schemeClr val="accent1">
                    <a:lumMod val="75000"/>
                  </a:schemeClr>
                </a:solidFill>
                <a:latin typeface="Calibri" pitchFamily="34" charset="0"/>
                <a:cs typeface="Majidi" pitchFamily="2" charset="-78"/>
              </a:rPr>
              <a:t>ُ</a:t>
            </a:r>
            <a:r>
              <a:rPr lang="ar-SA" sz="6600" b="0" dirty="0" smtClean="0">
                <a:solidFill>
                  <a:schemeClr val="accent1">
                    <a:lumMod val="75000"/>
                  </a:schemeClr>
                </a:solidFill>
                <a:latin typeface="Calibri" pitchFamily="34" charset="0"/>
                <a:cs typeface="Majidi" pitchFamily="2" charset="-78"/>
              </a:rPr>
              <a:t>ر</a:t>
            </a:r>
            <a:r>
              <a:rPr lang="ur-PK" sz="6600" b="0" dirty="0" smtClean="0">
                <a:solidFill>
                  <a:schemeClr val="accent1">
                    <a:lumMod val="75000"/>
                  </a:schemeClr>
                </a:solidFill>
                <a:latin typeface="Calibri" pitchFamily="34" charset="0"/>
                <a:cs typeface="Majidi" pitchFamily="2" charset="-78"/>
              </a:rPr>
              <a:t>ْ</a:t>
            </a:r>
            <a:r>
              <a:rPr lang="ar-SA" sz="6600" b="0" dirty="0" smtClean="0">
                <a:solidFill>
                  <a:schemeClr val="accent1">
                    <a:lumMod val="75000"/>
                  </a:schemeClr>
                </a:solidFill>
                <a:latin typeface="Calibri" pitchFamily="34" charset="0"/>
                <a:cs typeface="Majidi" pitchFamily="2" charset="-78"/>
              </a:rPr>
              <a:t>آن</a:t>
            </a:r>
            <a:r>
              <a:rPr lang="ur-PK" sz="6600" b="0" dirty="0" smtClean="0">
                <a:solidFill>
                  <a:schemeClr val="accent1">
                    <a:lumMod val="75000"/>
                  </a:schemeClr>
                </a:solidFill>
                <a:latin typeface="Calibri" pitchFamily="34" charset="0"/>
                <a:cs typeface="Majidi" pitchFamily="2" charset="-78"/>
              </a:rPr>
              <a:t>َ</a:t>
            </a:r>
            <a:r>
              <a:rPr lang="ar-SA" sz="6600" b="0" dirty="0" smtClean="0">
                <a:solidFill>
                  <a:schemeClr val="accent1">
                    <a:lumMod val="75000"/>
                  </a:schemeClr>
                </a:solidFill>
                <a:latin typeface="Calibri" pitchFamily="34" charset="0"/>
                <a:cs typeface="Majidi" pitchFamily="2" charset="-78"/>
              </a:rPr>
              <a:t> و</a:t>
            </a:r>
            <a:r>
              <a:rPr lang="ur-PK" sz="6600" b="0" dirty="0" smtClean="0">
                <a:solidFill>
                  <a:schemeClr val="accent1">
                    <a:lumMod val="75000"/>
                  </a:schemeClr>
                </a:solidFill>
                <a:latin typeface="Calibri" pitchFamily="34" charset="0"/>
                <a:cs typeface="Majidi" pitchFamily="2" charset="-78"/>
              </a:rPr>
              <a:t>َ</a:t>
            </a:r>
            <a:r>
              <a:rPr lang="ar-SA" sz="6600" b="0" dirty="0" smtClean="0">
                <a:solidFill>
                  <a:schemeClr val="accent1">
                    <a:lumMod val="75000"/>
                  </a:schemeClr>
                </a:solidFill>
                <a:latin typeface="Calibri" pitchFamily="34" charset="0"/>
                <a:cs typeface="Majidi" pitchFamily="2" charset="-78"/>
              </a:rPr>
              <a:t>ع</a:t>
            </a:r>
            <a:r>
              <a:rPr lang="ur-PK" sz="6600" b="0" dirty="0" smtClean="0">
                <a:solidFill>
                  <a:schemeClr val="accent1">
                    <a:lumMod val="75000"/>
                  </a:schemeClr>
                </a:solidFill>
                <a:latin typeface="Calibri" pitchFamily="34" charset="0"/>
                <a:cs typeface="Majidi" pitchFamily="2" charset="-78"/>
              </a:rPr>
              <a:t>َ</a:t>
            </a:r>
            <a:r>
              <a:rPr lang="ar-SA" sz="6600" b="0" dirty="0" smtClean="0">
                <a:solidFill>
                  <a:schemeClr val="accent1">
                    <a:lumMod val="75000"/>
                  </a:schemeClr>
                </a:solidFill>
                <a:latin typeface="Calibri" pitchFamily="34" charset="0"/>
                <a:cs typeface="Majidi" pitchFamily="2" charset="-78"/>
              </a:rPr>
              <a:t>لّ</a:t>
            </a:r>
            <a:r>
              <a:rPr lang="ur-PK" sz="6600" b="0" dirty="0" smtClean="0">
                <a:solidFill>
                  <a:schemeClr val="accent1">
                    <a:lumMod val="75000"/>
                  </a:schemeClr>
                </a:solidFill>
                <a:latin typeface="Calibri" pitchFamily="34" charset="0"/>
                <a:cs typeface="Majidi" pitchFamily="2" charset="-78"/>
              </a:rPr>
              <a:t>َ</a:t>
            </a:r>
            <a:r>
              <a:rPr lang="ar-SA" sz="6600" b="0" dirty="0" smtClean="0">
                <a:solidFill>
                  <a:schemeClr val="accent1">
                    <a:lumMod val="75000"/>
                  </a:schemeClr>
                </a:solidFill>
                <a:latin typeface="Calibri" pitchFamily="34" charset="0"/>
                <a:cs typeface="Majidi" pitchFamily="2" charset="-78"/>
              </a:rPr>
              <a:t>م</a:t>
            </a:r>
            <a:r>
              <a:rPr lang="ur-PK" sz="6600" b="0" dirty="0" smtClean="0">
                <a:solidFill>
                  <a:schemeClr val="accent1">
                    <a:lumMod val="75000"/>
                  </a:schemeClr>
                </a:solidFill>
                <a:latin typeface="Calibri" pitchFamily="34" charset="0"/>
                <a:cs typeface="Majidi" pitchFamily="2" charset="-78"/>
              </a:rPr>
              <a:t>َ</a:t>
            </a:r>
            <a:r>
              <a:rPr lang="ar-SA" sz="6600" b="0" dirty="0" smtClean="0">
                <a:solidFill>
                  <a:schemeClr val="accent1">
                    <a:lumMod val="75000"/>
                  </a:schemeClr>
                </a:solidFill>
                <a:latin typeface="Calibri" pitchFamily="34" charset="0"/>
                <a:cs typeface="Majidi" pitchFamily="2" charset="-78"/>
              </a:rPr>
              <a:t>ه</a:t>
            </a:r>
            <a:r>
              <a:rPr lang="ur-PK" sz="6600" b="0" dirty="0" smtClean="0">
                <a:solidFill>
                  <a:schemeClr val="accent1">
                    <a:lumMod val="75000"/>
                  </a:schemeClr>
                </a:solidFill>
                <a:latin typeface="Calibri" pitchFamily="34" charset="0"/>
                <a:cs typeface="Majidi" pitchFamily="2" charset="-78"/>
              </a:rPr>
              <a:t>ُ</a:t>
            </a:r>
            <a:r>
              <a:rPr lang="ar-SA" sz="6600" dirty="0" smtClean="0">
                <a:solidFill>
                  <a:schemeClr val="accent1">
                    <a:lumMod val="75000"/>
                  </a:schemeClr>
                </a:solidFill>
                <a:latin typeface="Calibri" pitchFamily="34" charset="0"/>
                <a:cs typeface="Majidi" pitchFamily="2" charset="-78"/>
              </a:rPr>
              <a:t> </a:t>
            </a:r>
            <a:endParaRPr lang="ar-SA" sz="6600" dirty="0">
              <a:solidFill>
                <a:schemeClr val="accent1">
                  <a:lumMod val="75000"/>
                </a:schemeClr>
              </a:solidFill>
              <a:latin typeface="Calibri" pitchFamily="34" charset="0"/>
              <a:cs typeface="Majidi" pitchFamily="2" charset="-78"/>
            </a:endParaRPr>
          </a:p>
        </p:txBody>
      </p:sp>
      <p:sp>
        <p:nvSpPr>
          <p:cNvPr id="9" name="AutoShape 6"/>
          <p:cNvSpPr>
            <a:spLocks noChangeArrowheads="1"/>
          </p:cNvSpPr>
          <p:nvPr/>
        </p:nvSpPr>
        <p:spPr bwMode="auto">
          <a:xfrm>
            <a:off x="1447800" y="4800600"/>
            <a:ext cx="3048000" cy="838200"/>
          </a:xfrm>
          <a:prstGeom prst="wedgeRoundRectCallout">
            <a:avLst>
              <a:gd name="adj1" fmla="val 59463"/>
              <a:gd name="adj2" fmla="val -126568"/>
              <a:gd name="adj3" fmla="val 16667"/>
            </a:avLst>
          </a:prstGeom>
          <a:solidFill>
            <a:schemeClr val="accent1">
              <a:lumMod val="60000"/>
              <a:lumOff val="40000"/>
            </a:schemeClr>
          </a:solidFill>
          <a:ln>
            <a:headEnd/>
            <a:tailEnd/>
          </a:ln>
        </p:spPr>
        <p:style>
          <a:lnRef idx="0">
            <a:schemeClr val="accent1"/>
          </a:lnRef>
          <a:fillRef idx="3">
            <a:schemeClr val="accent1"/>
          </a:fillRef>
          <a:effectRef idx="3">
            <a:schemeClr val="accent1"/>
          </a:effectRef>
          <a:fontRef idx="minor">
            <a:schemeClr val="lt1"/>
          </a:fontRef>
        </p:style>
        <p:txBody>
          <a:bodyPr/>
          <a:lstStyle/>
          <a:p>
            <a:pPr algn="ctr">
              <a:spcBef>
                <a:spcPct val="50000"/>
              </a:spcBef>
            </a:pPr>
            <a:r>
              <a:rPr lang="ru-RU" sz="3600" dirty="0">
                <a:solidFill>
                  <a:schemeClr val="accent4">
                    <a:lumMod val="10000"/>
                  </a:schemeClr>
                </a:solidFill>
                <a:latin typeface="Calibri" pitchFamily="34" charset="0"/>
                <a:cs typeface="Arial" pitchFamily="34" charset="0"/>
              </a:rPr>
              <a:t>я</a:t>
            </a:r>
            <a:r>
              <a:rPr lang="ru-RU" sz="3600" dirty="0" smtClean="0">
                <a:solidFill>
                  <a:schemeClr val="accent4">
                    <a:lumMod val="10000"/>
                  </a:schemeClr>
                </a:solidFill>
                <a:latin typeface="Calibri" pitchFamily="34" charset="0"/>
                <a:cs typeface="Arial" pitchFamily="34" charset="0"/>
              </a:rPr>
              <a:t> тот, кто...</a:t>
            </a:r>
            <a:endParaRPr lang="en-US" sz="3600" dirty="0">
              <a:solidFill>
                <a:schemeClr val="accent4">
                  <a:lumMod val="10000"/>
                </a:schemeClr>
              </a:solidFill>
              <a:latin typeface="Calibri" pitchFamily="34" charset="0"/>
              <a:cs typeface="Arial" pitchFamily="34" charset="0"/>
            </a:endParaRPr>
          </a:p>
        </p:txBody>
      </p:sp>
      <p:sp>
        <p:nvSpPr>
          <p:cNvPr id="10" name="AutoShape 5"/>
          <p:cNvSpPr>
            <a:spLocks noChangeArrowheads="1"/>
          </p:cNvSpPr>
          <p:nvPr/>
        </p:nvSpPr>
        <p:spPr bwMode="auto">
          <a:xfrm>
            <a:off x="6400800" y="4648200"/>
            <a:ext cx="2438400" cy="685800"/>
          </a:xfrm>
          <a:prstGeom prst="wedgeRoundRectCallout">
            <a:avLst>
              <a:gd name="adj1" fmla="val -72631"/>
              <a:gd name="adj2" fmla="val -133104"/>
              <a:gd name="adj3" fmla="val 16667"/>
            </a:avLst>
          </a:prstGeom>
          <a:solidFill>
            <a:schemeClr val="accent1">
              <a:lumMod val="60000"/>
              <a:lumOff val="40000"/>
            </a:schemeClr>
          </a:solidFill>
          <a:ln>
            <a:headEnd/>
            <a:tailEnd/>
          </a:ln>
        </p:spPr>
        <p:style>
          <a:lnRef idx="0">
            <a:schemeClr val="accent1"/>
          </a:lnRef>
          <a:fillRef idx="3">
            <a:schemeClr val="accent1"/>
          </a:fillRef>
          <a:effectRef idx="3">
            <a:schemeClr val="accent1"/>
          </a:effectRef>
          <a:fontRef idx="minor">
            <a:schemeClr val="lt1"/>
          </a:fontRef>
        </p:style>
        <p:txBody>
          <a:bodyPr/>
          <a:lstStyle/>
          <a:p>
            <a:pPr algn="ctr">
              <a:spcBef>
                <a:spcPct val="50000"/>
              </a:spcBef>
            </a:pPr>
            <a:r>
              <a:rPr lang="ru-RU" sz="3600" dirty="0" smtClean="0">
                <a:solidFill>
                  <a:schemeClr val="accent4">
                    <a:lumMod val="10000"/>
                  </a:schemeClr>
                </a:solidFill>
                <a:latin typeface="Calibri" pitchFamily="34" charset="0"/>
                <a:cs typeface="Arial" pitchFamily="34" charset="0"/>
              </a:rPr>
              <a:t>Кто ты?</a:t>
            </a:r>
            <a:endParaRPr lang="en-US" sz="3600" dirty="0">
              <a:solidFill>
                <a:schemeClr val="accent4">
                  <a:lumMod val="10000"/>
                </a:schemeClr>
              </a:solidFill>
              <a:latin typeface="Calibri" pitchFamily="34" charset="0"/>
              <a:cs typeface="Arial" pitchFamily="34" charset="0"/>
            </a:endParaRPr>
          </a:p>
        </p:txBody>
      </p:sp>
      <p:sp>
        <p:nvSpPr>
          <p:cNvPr id="11" name="Text Box 4"/>
          <p:cNvSpPr txBox="1">
            <a:spLocks noChangeArrowheads="1"/>
          </p:cNvSpPr>
          <p:nvPr/>
        </p:nvSpPr>
        <p:spPr bwMode="auto">
          <a:xfrm>
            <a:off x="4114800" y="3367087"/>
            <a:ext cx="2667000" cy="823913"/>
          </a:xfrm>
          <a:prstGeom prst="rect">
            <a:avLst/>
          </a:prstGeom>
          <a:noFill/>
          <a:ln w="9525" algn="ctr">
            <a:noFill/>
            <a:miter lim="800000"/>
            <a:headEnd/>
            <a:tailEnd/>
          </a:ln>
        </p:spPr>
        <p:txBody>
          <a:bodyPr>
            <a:spAutoFit/>
          </a:bodyPr>
          <a:lstStyle/>
          <a:p>
            <a:pPr algn="ctr">
              <a:spcBef>
                <a:spcPct val="50000"/>
              </a:spcBef>
            </a:pPr>
            <a:r>
              <a:rPr lang="ru-RU" dirty="0" smtClean="0">
                <a:solidFill>
                  <a:schemeClr val="bg1">
                    <a:lumMod val="50000"/>
                  </a:schemeClr>
                </a:solidFill>
                <a:latin typeface="Calibri" pitchFamily="34" charset="0"/>
                <a:cs typeface="Arial" pitchFamily="34" charset="0"/>
              </a:rPr>
              <a:t>кто</a:t>
            </a:r>
            <a:endParaRPr lang="en-US" dirty="0">
              <a:solidFill>
                <a:schemeClr val="bg1">
                  <a:lumMod val="50000"/>
                </a:schemeClr>
              </a:solidFill>
              <a:latin typeface="Calibri" pitchFamily="34" charset="0"/>
              <a:cs typeface="Arial" pitchFamily="34" charset="0"/>
            </a:endParaRPr>
          </a:p>
        </p:txBody>
      </p:sp>
    </p:spTree>
  </p:cSld>
  <p:clrMapOvr>
    <a:overrideClrMapping bg1="dk2" tx1="lt1" bg2="dk1" tx2="lt2" accent1="accent1" accent2="accent2" accent3="accent3" accent4="accent4" accent5="accent5" accent6="accent6" hlink="hlink" folHlink="folHlink"/>
  </p:clrMapOvr>
  <p:transition advTm="546"/>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 descr="C:\Users\UQA-20\Downloads\ENGLISH BOOKLATE-14.jpg"/>
          <p:cNvPicPr>
            <a:picLocks noChangeAspect="1" noChangeArrowheads="1"/>
          </p:cNvPicPr>
          <p:nvPr/>
        </p:nvPicPr>
        <p:blipFill>
          <a:blip r:embed="rId2" cstate="print"/>
          <a:stretch>
            <a:fillRect/>
          </a:stretch>
        </p:blipFill>
        <p:spPr bwMode="auto">
          <a:xfrm>
            <a:off x="6019800" y="1242060"/>
            <a:ext cx="3240024" cy="43205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16" name="Table 15"/>
          <p:cNvGraphicFramePr>
            <a:graphicFrameLocks noGrp="1"/>
          </p:cNvGraphicFramePr>
          <p:nvPr>
            <p:extLst>
              <p:ext uri="{D42A27DB-BD31-4B8C-83A1-F6EECF244321}">
                <p14:modId xmlns:p14="http://schemas.microsoft.com/office/powerpoint/2010/main" val="3235501759"/>
              </p:ext>
            </p:extLst>
          </p:nvPr>
        </p:nvGraphicFramePr>
        <p:xfrm>
          <a:off x="195263" y="1066800"/>
          <a:ext cx="3048000" cy="5019258"/>
        </p:xfrm>
        <a:graphic>
          <a:graphicData uri="http://schemas.openxmlformats.org/drawingml/2006/table">
            <a:tbl>
              <a:tblPr/>
              <a:tblGrid>
                <a:gridCol w="685800"/>
                <a:gridCol w="1066800"/>
                <a:gridCol w="1295400"/>
              </a:tblGrid>
              <a:tr h="622010">
                <a:tc gridSpan="3">
                  <a:txBody>
                    <a:bodyPr/>
                    <a:lstStyle/>
                    <a:p>
                      <a:pPr algn="ctr" rtl="0"/>
                      <a:r>
                        <a:rPr lang="en-US" sz="2000" b="1" kern="1200" dirty="0" smtClean="0">
                          <a:solidFill>
                            <a:srgbClr val="000000"/>
                          </a:solidFill>
                          <a:latin typeface="Calibri" pitchFamily="34" charset="0"/>
                          <a:ea typeface="+mn-ea"/>
                          <a:cs typeface="+mn-cs"/>
                        </a:rPr>
                        <a:t>Lesson – 5</a:t>
                      </a:r>
                      <a:br>
                        <a:rPr lang="en-US" sz="2000" b="1" kern="1200" dirty="0" smtClean="0">
                          <a:solidFill>
                            <a:srgbClr val="000000"/>
                          </a:solidFill>
                          <a:latin typeface="Calibri" pitchFamily="34" charset="0"/>
                          <a:ea typeface="+mn-ea"/>
                          <a:cs typeface="+mn-cs"/>
                        </a:rPr>
                      </a:br>
                      <a:r>
                        <a:rPr lang="en-US" sz="2000" b="1" kern="1200" dirty="0" smtClean="0">
                          <a:solidFill>
                            <a:srgbClr val="000000"/>
                          </a:solidFill>
                          <a:latin typeface="Calibri" pitchFamily="34" charset="0"/>
                          <a:ea typeface="+mn-ea"/>
                          <a:cs typeface="+mn-cs"/>
                        </a:rPr>
                        <a:t>Purpose of Revelation</a:t>
                      </a:r>
                    </a:p>
                  </a:txBody>
                  <a:tcPr marL="0" marR="0" marT="0" marB="0" anchor="ctr">
                    <a:lnL w="28575" cap="flat" cmpd="sng" algn="ctr">
                      <a:solidFill>
                        <a:schemeClr val="accent4">
                          <a:lumMod val="10000"/>
                        </a:schemeClr>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28575" cap="flat" cmpd="sng" algn="ctr">
                      <a:solidFill>
                        <a:schemeClr val="accent4">
                          <a:lumMod val="10000"/>
                        </a:schemeClr>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hMerge="1">
                  <a:txBody>
                    <a:bodyPr/>
                    <a:lstStyle/>
                    <a:p>
                      <a:endParaRPr lang="en-US"/>
                    </a:p>
                  </a:txBody>
                  <a:tcPr/>
                </a:tc>
                <a:tc hMerge="1">
                  <a:txBody>
                    <a:bodyPr/>
                    <a:lstStyle/>
                    <a:p>
                      <a:endParaRPr lang="en-US"/>
                    </a:p>
                  </a:txBody>
                  <a:tcPr/>
                </a:tc>
              </a:tr>
              <a:tr h="527510">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210+</a:t>
                      </a: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1">
                        <a:spcBef>
                          <a:spcPts val="0"/>
                        </a:spcBef>
                        <a:spcAft>
                          <a:spcPts val="1400"/>
                        </a:spcAft>
                      </a:pPr>
                      <a:r>
                        <a:rPr lang="ur-PK" sz="2400" kern="1400" dirty="0" smtClean="0">
                          <a:solidFill>
                            <a:srgbClr val="000000"/>
                          </a:solidFill>
                          <a:latin typeface="Times New Roman"/>
                          <a:ea typeface="+mn-ea"/>
                          <a:cs typeface="Majidi"/>
                        </a:rPr>
                        <a:t>كِتٰب</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400" b="1" kern="1400" dirty="0" smtClean="0">
                          <a:solidFill>
                            <a:srgbClr val="000000"/>
                          </a:solidFill>
                          <a:latin typeface="Calibri" pitchFamily="34" charset="0"/>
                          <a:ea typeface="+mn-ea"/>
                          <a:cs typeface="Alvi Nastaleeq"/>
                        </a:rPr>
                        <a:t>книга</a:t>
                      </a:r>
                      <a:endParaRPr lang="en-US" sz="14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27510">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190</a:t>
                      </a: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1">
                        <a:spcBef>
                          <a:spcPts val="0"/>
                        </a:spcBef>
                        <a:spcAft>
                          <a:spcPts val="1400"/>
                        </a:spcAft>
                      </a:pPr>
                      <a:r>
                        <a:rPr lang="ar-SA" sz="2400" kern="1400" dirty="0" smtClean="0">
                          <a:solidFill>
                            <a:srgbClr val="000000"/>
                          </a:solidFill>
                          <a:latin typeface="Times New Roman"/>
                          <a:ea typeface="+mn-ea"/>
                          <a:cs typeface="Majidi"/>
                        </a:rPr>
                        <a:t>أَنْزَلْنَا+هُ</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400" b="1" kern="1400" dirty="0" smtClean="0">
                          <a:solidFill>
                            <a:srgbClr val="000000"/>
                          </a:solidFill>
                          <a:latin typeface="Calibri" pitchFamily="34" charset="0"/>
                          <a:ea typeface="+mn-ea"/>
                          <a:cs typeface="Alvi Nastaleeq"/>
                        </a:rPr>
                        <a:t>ниспослали его</a:t>
                      </a:r>
                      <a:endParaRPr lang="en-US" sz="14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27510">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725+</a:t>
                      </a: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1">
                        <a:spcBef>
                          <a:spcPts val="0"/>
                        </a:spcBef>
                        <a:spcAft>
                          <a:spcPts val="1400"/>
                        </a:spcAft>
                      </a:pPr>
                      <a:r>
                        <a:rPr lang="ar-SA" sz="2400" kern="1400" dirty="0" smtClean="0">
                          <a:solidFill>
                            <a:srgbClr val="000000"/>
                          </a:solidFill>
                          <a:latin typeface="Times New Roman"/>
                          <a:ea typeface="+mn-ea"/>
                          <a:cs typeface="Majidi"/>
                        </a:rPr>
                        <a:t>إِلَيْكَ</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400" b="1" kern="1400" dirty="0" smtClean="0">
                          <a:solidFill>
                            <a:srgbClr val="000000"/>
                          </a:solidFill>
                          <a:latin typeface="Calibri" pitchFamily="34" charset="0"/>
                          <a:ea typeface="+mn-ea"/>
                          <a:cs typeface="Alvi Nastaleeq"/>
                        </a:rPr>
                        <a:t>(к)</a:t>
                      </a:r>
                      <a:r>
                        <a:rPr lang="ru-RU" sz="1400" b="1" kern="1400" baseline="0" dirty="0" smtClean="0">
                          <a:solidFill>
                            <a:srgbClr val="000000"/>
                          </a:solidFill>
                          <a:latin typeface="Calibri" pitchFamily="34" charset="0"/>
                          <a:ea typeface="+mn-ea"/>
                          <a:cs typeface="Alvi Nastaleeq"/>
                        </a:rPr>
                        <a:t> тебе</a:t>
                      </a:r>
                      <a:endParaRPr lang="en-US" sz="14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27510">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endParaRPr lang="en-US" sz="1600" b="1" kern="1400" dirty="0" smtClean="0">
                        <a:solidFill>
                          <a:srgbClr val="000000"/>
                        </a:solidFill>
                        <a:latin typeface="Calibri" pitchFamily="34" charset="0"/>
                        <a:ea typeface="+mn-ea"/>
                        <a:cs typeface="Alvi Nastaleeq"/>
                      </a:endParaRP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1">
                        <a:spcBef>
                          <a:spcPts val="0"/>
                        </a:spcBef>
                        <a:spcAft>
                          <a:spcPts val="1400"/>
                        </a:spcAft>
                      </a:pPr>
                      <a:r>
                        <a:rPr lang="ar-SA" sz="2400" kern="1400" dirty="0" smtClean="0">
                          <a:solidFill>
                            <a:srgbClr val="000000"/>
                          </a:solidFill>
                          <a:latin typeface="Times New Roman"/>
                          <a:ea typeface="+mn-ea"/>
                          <a:cs typeface="Majidi"/>
                        </a:rPr>
                        <a:t>مُبَارَك</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400" b="1" kern="1400" dirty="0" smtClean="0">
                          <a:solidFill>
                            <a:srgbClr val="000000"/>
                          </a:solidFill>
                          <a:latin typeface="Calibri" pitchFamily="34" charset="0"/>
                          <a:ea typeface="+mn-ea"/>
                          <a:cs typeface="Alvi Nastaleeq"/>
                        </a:rPr>
                        <a:t>благословенная</a:t>
                      </a:r>
                      <a:endParaRPr lang="en-US" sz="14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27510">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endParaRPr lang="en-US" sz="1600" b="1" kern="1400" dirty="0" smtClean="0">
                        <a:solidFill>
                          <a:srgbClr val="000000"/>
                        </a:solidFill>
                        <a:latin typeface="Calibri" pitchFamily="34" charset="0"/>
                        <a:ea typeface="+mn-ea"/>
                        <a:cs typeface="Alvi Nastaleeq"/>
                      </a:endParaRP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1">
                        <a:spcBef>
                          <a:spcPts val="0"/>
                        </a:spcBef>
                        <a:spcAft>
                          <a:spcPts val="1400"/>
                        </a:spcAft>
                      </a:pPr>
                      <a:r>
                        <a:rPr lang="ar-SA" sz="2400" kern="1400" dirty="0" smtClean="0">
                          <a:solidFill>
                            <a:srgbClr val="000000"/>
                          </a:solidFill>
                          <a:latin typeface="Times New Roman"/>
                          <a:ea typeface="+mn-ea"/>
                          <a:cs typeface="Majidi"/>
                        </a:rPr>
                        <a:t>لِ+يَدَّبَّرُوا</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400" b="1" kern="1400" dirty="0" smtClean="0">
                          <a:solidFill>
                            <a:srgbClr val="000000"/>
                          </a:solidFill>
                          <a:latin typeface="Calibri" pitchFamily="34" charset="0"/>
                          <a:ea typeface="+mn-ea"/>
                          <a:cs typeface="Alvi Nastaleeq"/>
                        </a:rPr>
                        <a:t>чтобы размышляли</a:t>
                      </a:r>
                      <a:endParaRPr lang="en-US" sz="14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59809">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330+</a:t>
                      </a: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1">
                        <a:spcBef>
                          <a:spcPts val="0"/>
                        </a:spcBef>
                        <a:spcAft>
                          <a:spcPts val="1400"/>
                        </a:spcAft>
                      </a:pPr>
                      <a:r>
                        <a:rPr lang="ar-SA" sz="2400" kern="1400" dirty="0" smtClean="0">
                          <a:solidFill>
                            <a:srgbClr val="000000"/>
                          </a:solidFill>
                          <a:latin typeface="Times New Roman"/>
                          <a:ea typeface="+mn-ea"/>
                          <a:cs typeface="Majidi"/>
                        </a:rPr>
                        <a:t>آيَاتِ+ هٖ</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400" b="1" kern="1400" dirty="0" smtClean="0">
                          <a:solidFill>
                            <a:srgbClr val="000000"/>
                          </a:solidFill>
                          <a:latin typeface="Calibri" pitchFamily="34" charset="0"/>
                          <a:ea typeface="+mn-ea"/>
                          <a:cs typeface="Alvi Nastaleeq"/>
                        </a:rPr>
                        <a:t>его</a:t>
                      </a:r>
                      <a:r>
                        <a:rPr lang="ru-RU" sz="1400" b="1" kern="1400" baseline="0" dirty="0" smtClean="0">
                          <a:solidFill>
                            <a:srgbClr val="000000"/>
                          </a:solidFill>
                          <a:latin typeface="Calibri" pitchFamily="34" charset="0"/>
                          <a:ea typeface="+mn-ea"/>
                          <a:cs typeface="Alvi Nastaleeq"/>
                        </a:rPr>
                        <a:t> аяты</a:t>
                      </a:r>
                      <a:endParaRPr lang="en-US" sz="14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59809">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110+</a:t>
                      </a: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1">
                        <a:spcBef>
                          <a:spcPts val="0"/>
                        </a:spcBef>
                        <a:spcAft>
                          <a:spcPts val="1400"/>
                        </a:spcAft>
                      </a:pPr>
                      <a:r>
                        <a:rPr lang="ar-SA" sz="2400" kern="1400" dirty="0" smtClean="0">
                          <a:solidFill>
                            <a:srgbClr val="000000"/>
                          </a:solidFill>
                          <a:latin typeface="Times New Roman"/>
                          <a:ea typeface="+mn-ea"/>
                          <a:cs typeface="Majidi"/>
                        </a:rPr>
                        <a:t>لِ+يَتَذَكَّرَ</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400" b="1" kern="1400" dirty="0" smtClean="0">
                          <a:solidFill>
                            <a:srgbClr val="000000"/>
                          </a:solidFill>
                          <a:latin typeface="Calibri" pitchFamily="34" charset="0"/>
                          <a:ea typeface="+mn-ea"/>
                          <a:cs typeface="Alvi Nastaleeq"/>
                        </a:rPr>
                        <a:t>чтобы получали </a:t>
                      </a:r>
                      <a:r>
                        <a:rPr lang="ru-RU" sz="1200" b="1" kern="1400" dirty="0" smtClean="0">
                          <a:solidFill>
                            <a:srgbClr val="000000"/>
                          </a:solidFill>
                          <a:latin typeface="Calibri" pitchFamily="34" charset="0"/>
                          <a:ea typeface="+mn-ea"/>
                          <a:cs typeface="Alvi Nastaleeq"/>
                        </a:rPr>
                        <a:t>предупреждения </a:t>
                      </a:r>
                      <a:r>
                        <a:rPr lang="ru-RU" sz="1400" b="1" kern="1400" baseline="0" dirty="0" smtClean="0">
                          <a:solidFill>
                            <a:srgbClr val="000000"/>
                          </a:solidFill>
                          <a:latin typeface="Calibri" pitchFamily="34" charset="0"/>
                          <a:ea typeface="+mn-ea"/>
                          <a:cs typeface="Alvi Nastaleeq"/>
                        </a:rPr>
                        <a:t> </a:t>
                      </a:r>
                      <a:r>
                        <a:rPr lang="ru-RU" sz="1400" b="1" kern="1400" baseline="0" dirty="0" smtClean="0">
                          <a:solidFill>
                            <a:srgbClr val="00B0F0"/>
                          </a:solidFill>
                          <a:latin typeface="Calibri" pitchFamily="34" charset="0"/>
                          <a:ea typeface="+mn-ea"/>
                          <a:cs typeface="Alvi Nastaleeq"/>
                        </a:rPr>
                        <a:t>наставления</a:t>
                      </a:r>
                      <a:endParaRPr lang="en-US" sz="1400" b="1" kern="1400" dirty="0" smtClean="0">
                        <a:solidFill>
                          <a:srgbClr val="00B0F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59809">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40+</a:t>
                      </a: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chemeClr val="accent4">
                          <a:lumMod val="10000"/>
                        </a:schemeClr>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1">
                        <a:spcBef>
                          <a:spcPts val="0"/>
                        </a:spcBef>
                        <a:spcAft>
                          <a:spcPts val="1400"/>
                        </a:spcAft>
                      </a:pPr>
                      <a:r>
                        <a:rPr lang="ar-SA" sz="2400" kern="1400" dirty="0" smtClean="0">
                          <a:solidFill>
                            <a:srgbClr val="000000"/>
                          </a:solidFill>
                          <a:latin typeface="Times New Roman"/>
                          <a:ea typeface="+mn-ea"/>
                          <a:cs typeface="Majidi"/>
                        </a:rPr>
                        <a:t>أُولُوا الْأَلْبَاب</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chemeClr val="accent4">
                          <a:lumMod val="10000"/>
                        </a:schemeClr>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400" b="1" kern="1400" dirty="0" smtClean="0">
                          <a:solidFill>
                            <a:srgbClr val="000000"/>
                          </a:solidFill>
                          <a:latin typeface="Calibri" pitchFamily="34" charset="0"/>
                          <a:ea typeface="+mn-ea"/>
                          <a:cs typeface="Alvi Nastaleeq"/>
                        </a:rPr>
                        <a:t>обладающие пониманием</a:t>
                      </a:r>
                      <a:endParaRPr lang="en-US" sz="14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chemeClr val="accent4">
                          <a:lumMod val="10000"/>
                        </a:schemeClr>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bl>
          </a:graphicData>
        </a:graphic>
      </p:graphicFrame>
      <p:sp>
        <p:nvSpPr>
          <p:cNvPr id="17" name="Rectangle 13"/>
          <p:cNvSpPr txBox="1">
            <a:spLocks noChangeArrowheads="1"/>
          </p:cNvSpPr>
          <p:nvPr/>
        </p:nvSpPr>
        <p:spPr bwMode="auto">
          <a:xfrm>
            <a:off x="0" y="7620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1"/>
            <a:r>
              <a:rPr lang="ru-RU" sz="2800" kern="0" noProof="0" dirty="0" smtClean="0">
                <a:solidFill>
                  <a:schemeClr val="accent4">
                    <a:lumMod val="10000"/>
                  </a:schemeClr>
                </a:solidFill>
                <a:latin typeface="Calibri" pitchFamily="34" charset="0"/>
                <a:ea typeface="+mj-ea"/>
              </a:rPr>
              <a:t>Словарик </a:t>
            </a:r>
            <a:endParaRPr kumimoji="0" lang="ar-SA" sz="4400" b="1" i="0" u="none" strike="noStrike" kern="0" cap="none" spc="0" normalizeH="0" baseline="0" noProof="0" dirty="0" smtClean="0">
              <a:ln>
                <a:noFill/>
              </a:ln>
              <a:solidFill>
                <a:schemeClr val="accent4">
                  <a:lumMod val="10000"/>
                </a:schemeClr>
              </a:solidFill>
              <a:effectLst/>
              <a:uLnTx/>
              <a:uFillTx/>
              <a:latin typeface="Calibri" pitchFamily="34" charset="0"/>
              <a:ea typeface="+mj-ea"/>
              <a:cs typeface="Alvi Nastaleeq" pitchFamily="2" charset="-78"/>
            </a:endParaRPr>
          </a:p>
        </p:txBody>
      </p:sp>
      <p:graphicFrame>
        <p:nvGraphicFramePr>
          <p:cNvPr id="18" name="Group 3"/>
          <p:cNvGraphicFramePr>
            <a:graphicFrameLocks noGrp="1"/>
          </p:cNvGraphicFramePr>
          <p:nvPr>
            <p:extLst>
              <p:ext uri="{D42A27DB-BD31-4B8C-83A1-F6EECF244321}">
                <p14:modId xmlns:p14="http://schemas.microsoft.com/office/powerpoint/2010/main" val="1906784528"/>
              </p:ext>
            </p:extLst>
          </p:nvPr>
        </p:nvGraphicFramePr>
        <p:xfrm>
          <a:off x="3407484" y="1087435"/>
          <a:ext cx="2536826" cy="4398964"/>
        </p:xfrm>
        <a:graphic>
          <a:graphicData uri="http://schemas.openxmlformats.org/drawingml/2006/table">
            <a:tbl>
              <a:tblPr/>
              <a:tblGrid>
                <a:gridCol w="829347"/>
                <a:gridCol w="829347"/>
                <a:gridCol w="878132"/>
              </a:tblGrid>
              <a:tr h="1099741">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1200+</a:t>
                      </a:r>
                    </a:p>
                  </a:txBody>
                  <a:tcPr marL="0" marR="0" marT="0" marB="0" anchor="ctr">
                    <a:lnL w="28575" cap="flat" cmpd="sng" algn="ctr">
                      <a:solidFill>
                        <a:srgbClr val="000000"/>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28575"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lnTlToBr>
                      <a:noFill/>
                    </a:lnTlToBr>
                    <a:lnBlToTr>
                      <a:noFill/>
                    </a:lnBlToTr>
                    <a:solidFill>
                      <a:srgbClr val="F9F1B8"/>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2400" b="1" i="0" u="none" strike="noStrike" kern="1200" cap="none" normalizeH="0" baseline="0" dirty="0" smtClean="0">
                          <a:ln>
                            <a:noFill/>
                          </a:ln>
                          <a:solidFill>
                            <a:srgbClr val="605608"/>
                          </a:solidFill>
                          <a:effectLst/>
                          <a:latin typeface="ت"/>
                          <a:ea typeface="+mn-ea"/>
                          <a:cs typeface="Majidi" pitchFamily="2" charset="-78"/>
                        </a:rPr>
                        <a:t>لَ+هُ، هم...</a:t>
                      </a:r>
                    </a:p>
                  </a:txBody>
                  <a:tcPr anchor="ctr" horzOverflow="overflow">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28575"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lnTlToBr>
                      <a:noFill/>
                    </a:lnTlToBr>
                    <a:lnBlToTr>
                      <a:noFill/>
                    </a:lnBlToTr>
                    <a:solidFill>
                      <a:srgbClr val="F9F1B8"/>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400" b="1" kern="1400" dirty="0" smtClean="0">
                          <a:solidFill>
                            <a:srgbClr val="000000"/>
                          </a:solidFill>
                          <a:latin typeface="Calibri" pitchFamily="34" charset="0"/>
                          <a:ea typeface="+mn-ea"/>
                          <a:cs typeface="Alvi Nastaleeq"/>
                        </a:rPr>
                        <a:t>для</a:t>
                      </a:r>
                      <a:endParaRPr lang="en-US" sz="1400" b="1" kern="1400" dirty="0" smtClean="0">
                        <a:solidFill>
                          <a:srgbClr val="000000"/>
                        </a:solidFill>
                        <a:latin typeface="Calibri" pitchFamily="34" charset="0"/>
                        <a:ea typeface="+mn-ea"/>
                        <a:cs typeface="Alvi Nastaleeq"/>
                      </a:endParaRPr>
                    </a:p>
                  </a:txBody>
                  <a:tcPr marL="0" marR="0" marT="0" marB="0" anchor="ctr">
                    <a:lnL w="12700" cap="flat" cmpd="sng" algn="ctr">
                      <a:solidFill>
                        <a:schemeClr val="accent4">
                          <a:lumMod val="10000"/>
                        </a:schemeClr>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28575"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lnTlToBr>
                      <a:noFill/>
                    </a:lnTlToBr>
                    <a:lnBlToTr>
                      <a:noFill/>
                    </a:lnBlToTr>
                    <a:solidFill>
                      <a:srgbClr val="F9F1B8"/>
                    </a:solidFill>
                  </a:tcPr>
                </a:tc>
              </a:tr>
              <a:tr h="1099741">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3000+</a:t>
                      </a:r>
                    </a:p>
                  </a:txBody>
                  <a:tcPr marL="0" marR="0" marT="0" marB="0" anchor="ctr">
                    <a:lnL w="28575" cap="flat" cmpd="sng" algn="ctr">
                      <a:solidFill>
                        <a:srgbClr val="000000"/>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lnTlToBr>
                      <a:noFill/>
                    </a:lnTlToBr>
                    <a:lnBlToTr>
                      <a:noFill/>
                    </a:lnBlToTr>
                    <a:solidFill>
                      <a:srgbClr val="F9F1B8"/>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2400" b="1" i="0" u="none" strike="noStrike" kern="1200" cap="none" normalizeH="0" baseline="0" dirty="0" smtClean="0">
                          <a:ln>
                            <a:noFill/>
                          </a:ln>
                          <a:solidFill>
                            <a:srgbClr val="605608"/>
                          </a:solidFill>
                          <a:effectLst/>
                          <a:latin typeface="ت"/>
                          <a:ea typeface="+mn-ea"/>
                          <a:cs typeface="Majidi" pitchFamily="2" charset="-78"/>
                        </a:rPr>
                        <a:t>مِنْ+هُ، هم...</a:t>
                      </a:r>
                    </a:p>
                  </a:txBody>
                  <a:tcPr anchor="ctr" horzOverflow="overflow">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lnTlToBr>
                      <a:noFill/>
                    </a:lnTlToBr>
                    <a:lnBlToTr>
                      <a:noFill/>
                    </a:lnBlToTr>
                    <a:solidFill>
                      <a:srgbClr val="F9F1B8"/>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400" b="1" kern="1400" dirty="0" smtClean="0">
                          <a:solidFill>
                            <a:srgbClr val="000000"/>
                          </a:solidFill>
                          <a:latin typeface="Calibri" pitchFamily="34" charset="0"/>
                          <a:ea typeface="+mn-ea"/>
                          <a:cs typeface="Alvi Nastaleeq"/>
                        </a:rPr>
                        <a:t>от</a:t>
                      </a:r>
                      <a:endParaRPr lang="en-US" sz="1400" b="1" kern="1400" dirty="0" smtClean="0">
                        <a:solidFill>
                          <a:srgbClr val="000000"/>
                        </a:solidFill>
                        <a:latin typeface="Calibri" pitchFamily="34" charset="0"/>
                        <a:ea typeface="+mn-ea"/>
                        <a:cs typeface="Alvi Nastaleeq"/>
                      </a:endParaRPr>
                    </a:p>
                  </a:txBody>
                  <a:tcPr marL="0" marR="0" marT="0" marB="0" anchor="ctr">
                    <a:lnL w="12700" cap="flat" cmpd="sng" algn="ctr">
                      <a:solidFill>
                        <a:schemeClr val="accent4">
                          <a:lumMod val="10000"/>
                        </a:schemeClr>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lnTlToBr>
                      <a:noFill/>
                    </a:lnTlToBr>
                    <a:lnBlToTr>
                      <a:noFill/>
                    </a:lnBlToTr>
                    <a:solidFill>
                      <a:srgbClr val="F9F1B8"/>
                    </a:solidFill>
                  </a:tcPr>
                </a:tc>
              </a:tr>
              <a:tr h="1099741">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400+</a:t>
                      </a:r>
                    </a:p>
                  </a:txBody>
                  <a:tcPr marL="0" marR="0" marT="0" marB="0" anchor="ctr">
                    <a:lnL w="28575" cap="flat" cmpd="sng" algn="ctr">
                      <a:solidFill>
                        <a:srgbClr val="000000"/>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lnTlToBr>
                      <a:noFill/>
                    </a:lnTlToBr>
                    <a:lnBlToTr>
                      <a:noFill/>
                    </a:lnBlToTr>
                    <a:solidFill>
                      <a:srgbClr val="F9F1B8"/>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2400" b="1" i="0" u="none" strike="noStrike" kern="1200" cap="none" normalizeH="0" baseline="0" dirty="0" smtClean="0">
                          <a:ln>
                            <a:noFill/>
                          </a:ln>
                          <a:solidFill>
                            <a:srgbClr val="605608"/>
                          </a:solidFill>
                          <a:effectLst/>
                          <a:latin typeface="ت"/>
                          <a:ea typeface="+mn-ea"/>
                          <a:cs typeface="Majidi" pitchFamily="2" charset="-78"/>
                        </a:rPr>
                        <a:t>عَنْ+هُ، هم...</a:t>
                      </a:r>
                    </a:p>
                  </a:txBody>
                  <a:tcPr anchor="ctr" horzOverflow="overflow">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lnTlToBr>
                      <a:noFill/>
                    </a:lnTlToBr>
                    <a:lnBlToTr>
                      <a:noFill/>
                    </a:lnBlToTr>
                    <a:solidFill>
                      <a:srgbClr val="F9F1B8"/>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400" b="1" kern="1400" dirty="0" smtClean="0">
                          <a:solidFill>
                            <a:srgbClr val="000000"/>
                          </a:solidFill>
                          <a:latin typeface="Calibri" pitchFamily="34" charset="0"/>
                          <a:ea typeface="+mn-ea"/>
                          <a:cs typeface="Alvi Nastaleeq"/>
                        </a:rPr>
                        <a:t>с, о</a:t>
                      </a:r>
                      <a:endParaRPr lang="en-US" sz="1400" b="1" kern="1400" dirty="0" smtClean="0">
                        <a:solidFill>
                          <a:srgbClr val="000000"/>
                        </a:solidFill>
                        <a:latin typeface="Calibri" pitchFamily="34" charset="0"/>
                        <a:ea typeface="+mn-ea"/>
                        <a:cs typeface="Alvi Nastaleeq"/>
                      </a:endParaRPr>
                    </a:p>
                  </a:txBody>
                  <a:tcPr marL="0" marR="0" marT="0" marB="0" anchor="ctr">
                    <a:lnL w="12700" cap="flat" cmpd="sng" algn="ctr">
                      <a:solidFill>
                        <a:schemeClr val="accent4">
                          <a:lumMod val="10000"/>
                        </a:schemeClr>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lnTlToBr>
                      <a:noFill/>
                    </a:lnTlToBr>
                    <a:lnBlToTr>
                      <a:noFill/>
                    </a:lnBlToTr>
                    <a:solidFill>
                      <a:srgbClr val="F9F1B8"/>
                    </a:solidFill>
                  </a:tcPr>
                </a:tc>
              </a:tr>
              <a:tr h="1099741">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155+</a:t>
                      </a:r>
                    </a:p>
                  </a:txBody>
                  <a:tcPr marL="0" marR="0" marT="0" marB="0" anchor="ctr">
                    <a:lnL w="28575" cap="flat" cmpd="sng" algn="ctr">
                      <a:solidFill>
                        <a:srgbClr val="000000"/>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28575" cap="flat" cmpd="sng" algn="ctr">
                      <a:solidFill>
                        <a:schemeClr val="accent4">
                          <a:lumMod val="10000"/>
                        </a:schemeClr>
                      </a:solidFill>
                      <a:prstDash val="solid"/>
                      <a:round/>
                      <a:headEnd type="none" w="med" len="med"/>
                      <a:tailEnd type="none" w="med" len="med"/>
                    </a:lnB>
                    <a:lnTlToBr>
                      <a:noFill/>
                    </a:lnTlToBr>
                    <a:lnBlToTr>
                      <a:noFill/>
                    </a:lnBlToTr>
                    <a:solidFill>
                      <a:srgbClr val="F9F1B8"/>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2400" b="1" i="0" u="none" strike="noStrike" kern="1200" cap="none" normalizeH="0" baseline="0" dirty="0" smtClean="0">
                          <a:ln>
                            <a:noFill/>
                          </a:ln>
                          <a:solidFill>
                            <a:srgbClr val="605608"/>
                          </a:solidFill>
                          <a:effectLst/>
                          <a:latin typeface="ت"/>
                          <a:ea typeface="+mn-ea"/>
                          <a:cs typeface="Majidi" pitchFamily="2" charset="-78"/>
                        </a:rPr>
                        <a:t>مَعَ+هُ، هم...</a:t>
                      </a:r>
                    </a:p>
                  </a:txBody>
                  <a:tcPr anchor="ctr" horzOverflow="overflow">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28575" cap="flat" cmpd="sng" algn="ctr">
                      <a:solidFill>
                        <a:schemeClr val="accent4">
                          <a:lumMod val="10000"/>
                        </a:schemeClr>
                      </a:solidFill>
                      <a:prstDash val="solid"/>
                      <a:round/>
                      <a:headEnd type="none" w="med" len="med"/>
                      <a:tailEnd type="none" w="med" len="med"/>
                    </a:lnB>
                    <a:lnTlToBr>
                      <a:noFill/>
                    </a:lnTlToBr>
                    <a:lnBlToTr>
                      <a:noFill/>
                    </a:lnBlToTr>
                    <a:solidFill>
                      <a:srgbClr val="F9F1B8"/>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400" b="1" kern="1400" dirty="0" smtClean="0">
                          <a:solidFill>
                            <a:srgbClr val="000000"/>
                          </a:solidFill>
                          <a:latin typeface="Calibri" pitchFamily="34" charset="0"/>
                          <a:ea typeface="+mn-ea"/>
                          <a:cs typeface="Alvi Nastaleeq"/>
                        </a:rPr>
                        <a:t>с,</a:t>
                      </a:r>
                      <a:r>
                        <a:rPr lang="ru-RU" sz="1400" b="1" kern="1400" baseline="0" dirty="0" smtClean="0">
                          <a:solidFill>
                            <a:srgbClr val="000000"/>
                          </a:solidFill>
                          <a:latin typeface="Calibri" pitchFamily="34" charset="0"/>
                          <a:ea typeface="+mn-ea"/>
                          <a:cs typeface="Alvi Nastaleeq"/>
                        </a:rPr>
                        <a:t> вместе с</a:t>
                      </a:r>
                      <a:endParaRPr lang="en-US" sz="1400" b="1" kern="1400" dirty="0" smtClean="0">
                        <a:solidFill>
                          <a:srgbClr val="000000"/>
                        </a:solidFill>
                        <a:latin typeface="Calibri" pitchFamily="34" charset="0"/>
                        <a:ea typeface="+mn-ea"/>
                        <a:cs typeface="Alvi Nastaleeq"/>
                      </a:endParaRPr>
                    </a:p>
                  </a:txBody>
                  <a:tcPr marL="0" marR="0" marT="0" marB="0" anchor="ctr">
                    <a:lnL w="12700" cap="flat" cmpd="sng" algn="ctr">
                      <a:solidFill>
                        <a:schemeClr val="accent4">
                          <a:lumMod val="10000"/>
                        </a:schemeClr>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28575" cap="flat" cmpd="sng" algn="ctr">
                      <a:solidFill>
                        <a:schemeClr val="accent4">
                          <a:lumMod val="10000"/>
                        </a:schemeClr>
                      </a:solidFill>
                      <a:prstDash val="solid"/>
                      <a:round/>
                      <a:headEnd type="none" w="med" len="med"/>
                      <a:tailEnd type="none" w="med" len="med"/>
                    </a:lnB>
                    <a:lnTlToBr>
                      <a:noFill/>
                    </a:lnTlToBr>
                    <a:lnBlToTr>
                      <a:noFill/>
                    </a:lnBlToTr>
                    <a:solidFill>
                      <a:srgbClr val="F9F1B8"/>
                    </a:solidFill>
                  </a:tcPr>
                </a:tc>
              </a:tr>
            </a:tbl>
          </a:graphicData>
        </a:graphic>
      </p:graphicFrame>
    </p:spTree>
    <p:extLst>
      <p:ext uri="{BB962C8B-B14F-4D97-AF65-F5344CB8AC3E}">
        <p14:creationId xmlns:p14="http://schemas.microsoft.com/office/powerpoint/2010/main" val="3009652684"/>
      </p:ext>
    </p:extLst>
  </p:cSld>
  <p:clrMapOvr>
    <a:masterClrMapping/>
  </p:clrMapOvr>
  <p:transition advTm="73305"/>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8" name="Rectangle 24"/>
          <p:cNvSpPr>
            <a:spLocks noGrp="1" noChangeArrowheads="1"/>
          </p:cNvSpPr>
          <p:nvPr>
            <p:ph type="subTitle" sz="quarter" idx="1"/>
          </p:nvPr>
        </p:nvSpPr>
        <p:spPr>
          <a:xfrm>
            <a:off x="6248400" y="3394075"/>
            <a:ext cx="2133600" cy="3082925"/>
          </a:xfrm>
        </p:spPr>
        <p:txBody>
          <a:bodyPr/>
          <a:lstStyle/>
          <a:p>
            <a:pPr>
              <a:spcBef>
                <a:spcPct val="0"/>
              </a:spcBef>
              <a:buFont typeface="Wingdings" pitchFamily="2" charset="2"/>
              <a:buNone/>
            </a:pPr>
            <a:endParaRPr lang="ar-SA" sz="4400" smtClean="0"/>
          </a:p>
          <a:p>
            <a:pPr>
              <a:spcBef>
                <a:spcPct val="0"/>
              </a:spcBef>
              <a:buFont typeface="Wingdings" pitchFamily="2" charset="2"/>
              <a:buNone/>
            </a:pPr>
            <a:endParaRPr lang="ar-SA" sz="7200" smtClean="0">
              <a:ea typeface="Nafees Nastaleeq v1.01"/>
              <a:cs typeface="Nafees Nastaleeq v1.01"/>
            </a:endParaRPr>
          </a:p>
        </p:txBody>
      </p:sp>
      <p:pic>
        <p:nvPicPr>
          <p:cNvPr id="9" name="Picture 6"/>
          <p:cNvPicPr>
            <a:picLocks noChangeAspect="1"/>
          </p:cNvPicPr>
          <p:nvPr/>
        </p:nvPicPr>
        <p:blipFill>
          <a:blip r:embed="rId4" cstate="print"/>
          <a:srcRect/>
          <a:stretch>
            <a:fillRect/>
          </a:stretch>
        </p:blipFill>
        <p:spPr bwMode="auto">
          <a:xfrm>
            <a:off x="228600" y="227013"/>
            <a:ext cx="8686800" cy="2211387"/>
          </a:xfrm>
          <a:prstGeom prst="rect">
            <a:avLst/>
          </a:prstGeom>
          <a:noFill/>
          <a:ln w="9525">
            <a:noFill/>
            <a:miter lim="800000"/>
            <a:headEnd/>
            <a:tailEnd/>
          </a:ln>
        </p:spPr>
      </p:pic>
      <p:graphicFrame>
        <p:nvGraphicFramePr>
          <p:cNvPr id="10" name="Group 22"/>
          <p:cNvGraphicFramePr>
            <a:graphicFrameLocks/>
          </p:cNvGraphicFramePr>
          <p:nvPr/>
        </p:nvGraphicFramePr>
        <p:xfrm>
          <a:off x="457199" y="457200"/>
          <a:ext cx="8229601" cy="1752600"/>
        </p:xfrm>
        <a:graphic>
          <a:graphicData uri="http://schemas.openxmlformats.org/drawingml/2006/table">
            <a:tbl>
              <a:tblPr rtl="1"/>
              <a:tblGrid>
                <a:gridCol w="1659368"/>
                <a:gridCol w="1838660"/>
                <a:gridCol w="2541494"/>
                <a:gridCol w="2190079"/>
              </a:tblGrid>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خَيْرُكُمْ</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مَّنْ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تَعَلَّمَ الْقُرْآنَ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C1EDFB"/>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وَعَلَّمَه</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r>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лучший </a:t>
                      </a:r>
                      <a:r>
                        <a:rPr lang="en-IN" sz="2500" b="1" kern="1200" dirty="0" smtClean="0">
                          <a:solidFill>
                            <a:schemeClr val="tx1">
                              <a:lumMod val="50000"/>
                            </a:schemeClr>
                          </a:solidFill>
                          <a:latin typeface="Calibri" pitchFamily="34" charset="0"/>
                          <a:ea typeface="+mn-ea"/>
                          <a:cs typeface="Alvi Nastaleeq" pitchFamily="2" charset="-78"/>
                        </a:rPr>
                        <a:t>[</a:t>
                      </a:r>
                      <a:r>
                        <a:rPr lang="ru-RU" sz="2500" b="1" kern="1200" dirty="0" smtClean="0">
                          <a:solidFill>
                            <a:schemeClr val="tx1">
                              <a:lumMod val="50000"/>
                            </a:schemeClr>
                          </a:solidFill>
                          <a:latin typeface="Calibri" pitchFamily="34" charset="0"/>
                          <a:ea typeface="+mn-ea"/>
                          <a:cs typeface="Alvi Nastaleeq" pitchFamily="2" charset="-78"/>
                        </a:rPr>
                        <a:t>из</a:t>
                      </a:r>
                      <a:r>
                        <a:rPr lang="en-IN" sz="2500" b="1" kern="1200" dirty="0" smtClean="0">
                          <a:solidFill>
                            <a:schemeClr val="tx1">
                              <a:lumMod val="50000"/>
                            </a:schemeClr>
                          </a:solidFill>
                          <a:latin typeface="Calibri" pitchFamily="34" charset="0"/>
                          <a:ea typeface="+mn-ea"/>
                          <a:cs typeface="Alvi Nastaleeq" pitchFamily="2" charset="-78"/>
                        </a:rPr>
                        <a:t>]</a:t>
                      </a:r>
                      <a:r>
                        <a:rPr lang="ru-RU" sz="2500" b="1" kern="1200" dirty="0" smtClean="0">
                          <a:solidFill>
                            <a:schemeClr val="tx1">
                              <a:lumMod val="50000"/>
                            </a:schemeClr>
                          </a:solidFill>
                          <a:latin typeface="Calibri" pitchFamily="34" charset="0"/>
                          <a:ea typeface="+mn-ea"/>
                          <a:cs typeface="Alvi Nastaleeq" pitchFamily="2" charset="-78"/>
                        </a:rPr>
                        <a:t> вас</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(тот) кто</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учит</a:t>
                      </a:r>
                      <a:r>
                        <a:rPr lang="ru-RU" sz="2500" b="1" kern="1200" baseline="0" dirty="0" smtClean="0">
                          <a:solidFill>
                            <a:schemeClr val="tx1">
                              <a:lumMod val="50000"/>
                            </a:schemeClr>
                          </a:solidFill>
                          <a:latin typeface="Calibri" pitchFamily="34" charset="0"/>
                          <a:ea typeface="+mn-ea"/>
                          <a:cs typeface="Alvi Nastaleeq" pitchFamily="2" charset="-78"/>
                        </a:rPr>
                        <a:t> Коран</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обучает ему</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
        <p:nvSpPr>
          <p:cNvPr id="11" name="Rectangle 21"/>
          <p:cNvSpPr>
            <a:spLocks noChangeArrowheads="1"/>
          </p:cNvSpPr>
          <p:nvPr/>
        </p:nvSpPr>
        <p:spPr bwMode="auto">
          <a:xfrm>
            <a:off x="457200" y="956739"/>
            <a:ext cx="753732" cy="369332"/>
          </a:xfrm>
          <a:prstGeom prst="rect">
            <a:avLst/>
          </a:prstGeom>
          <a:noFill/>
          <a:ln w="9525">
            <a:noFill/>
            <a:miter lim="800000"/>
            <a:headEnd/>
            <a:tailEnd/>
          </a:ln>
        </p:spPr>
        <p:txBody>
          <a:bodyPr wrap="none">
            <a:spAutoFit/>
          </a:bodyPr>
          <a:lstStyle/>
          <a:p>
            <a:pPr rtl="1"/>
            <a:r>
              <a:rPr lang="ar-SA" sz="1800" dirty="0">
                <a:solidFill>
                  <a:schemeClr val="accent4">
                    <a:lumMod val="10000"/>
                  </a:schemeClr>
                </a:solidFill>
                <a:latin typeface="Calibri" pitchFamily="34" charset="0"/>
                <a:cs typeface="Majidi" pitchFamily="2" charset="-78"/>
              </a:rPr>
              <a:t>(بخارى)</a:t>
            </a:r>
          </a:p>
        </p:txBody>
      </p:sp>
      <p:sp>
        <p:nvSpPr>
          <p:cNvPr id="13" name="Rectangle 12"/>
          <p:cNvSpPr/>
          <p:nvPr/>
        </p:nvSpPr>
        <p:spPr>
          <a:xfrm>
            <a:off x="5867400" y="2667000"/>
            <a:ext cx="1835759" cy="1569660"/>
          </a:xfrm>
          <a:prstGeom prst="rect">
            <a:avLst/>
          </a:prstGeom>
        </p:spPr>
        <p:txBody>
          <a:bodyPr wrap="none">
            <a:spAutoFit/>
          </a:bodyPr>
          <a:lstStyle/>
          <a:p>
            <a:r>
              <a:rPr lang="ar-SA" sz="9600" b="0" dirty="0" smtClean="0">
                <a:solidFill>
                  <a:srgbClr val="922E54"/>
                </a:solidFill>
                <a:latin typeface="Calibri" pitchFamily="34" charset="0"/>
                <a:cs typeface="Majidi" pitchFamily="2" charset="-78"/>
              </a:rPr>
              <a:t>تَعَلَّمَ</a:t>
            </a:r>
            <a:endParaRPr lang="en-US" sz="9600" dirty="0">
              <a:solidFill>
                <a:srgbClr val="922E54"/>
              </a:solidFill>
            </a:endParaRPr>
          </a:p>
        </p:txBody>
      </p:sp>
      <p:sp>
        <p:nvSpPr>
          <p:cNvPr id="15" name="Rectangle 14"/>
          <p:cNvSpPr/>
          <p:nvPr/>
        </p:nvSpPr>
        <p:spPr>
          <a:xfrm>
            <a:off x="1818462" y="3039070"/>
            <a:ext cx="2020105" cy="769441"/>
          </a:xfrm>
          <a:prstGeom prst="rect">
            <a:avLst/>
          </a:prstGeom>
        </p:spPr>
        <p:txBody>
          <a:bodyPr wrap="none">
            <a:spAutoFit/>
          </a:bodyPr>
          <a:lstStyle/>
          <a:p>
            <a:r>
              <a:rPr lang="ru-RU" sz="4400" dirty="0" smtClean="0">
                <a:solidFill>
                  <a:schemeClr val="accent4">
                    <a:lumMod val="10000"/>
                  </a:schemeClr>
                </a:solidFill>
                <a:latin typeface="Calibri" pitchFamily="34" charset="0"/>
                <a:cs typeface="Nafees Web Naskh" pitchFamily="2" charset="-78"/>
              </a:rPr>
              <a:t>выучил</a:t>
            </a:r>
            <a:endParaRPr lang="en-US" sz="4400" dirty="0">
              <a:solidFill>
                <a:schemeClr val="accent4">
                  <a:lumMod val="10000"/>
                </a:schemeClr>
              </a:solidFill>
            </a:endParaRPr>
          </a:p>
        </p:txBody>
      </p:sp>
      <p:sp>
        <p:nvSpPr>
          <p:cNvPr id="17" name="Line 25"/>
          <p:cNvSpPr>
            <a:spLocks noChangeShapeType="1"/>
          </p:cNvSpPr>
          <p:nvPr/>
        </p:nvSpPr>
        <p:spPr bwMode="auto">
          <a:xfrm flipH="1">
            <a:off x="4114800" y="3505200"/>
            <a:ext cx="1371600" cy="0"/>
          </a:xfrm>
          <a:prstGeom prst="line">
            <a:avLst/>
          </a:prstGeom>
          <a:noFill/>
          <a:ln w="57150">
            <a:solidFill>
              <a:srgbClr val="922E54"/>
            </a:solidFill>
            <a:round/>
            <a:headEnd/>
            <a:tailEnd type="triangle" w="med" len="med"/>
          </a:ln>
        </p:spPr>
        <p:txBody>
          <a:bodyPr/>
          <a:lstStyle/>
          <a:p>
            <a:endParaRPr lang="en-US" dirty="0">
              <a:latin typeface="Calibri" pitchFamily="34" charset="0"/>
            </a:endParaRPr>
          </a:p>
        </p:txBody>
      </p:sp>
      <p:sp>
        <p:nvSpPr>
          <p:cNvPr id="19" name="Text Box 22"/>
          <p:cNvSpPr txBox="1">
            <a:spLocks noChangeArrowheads="1"/>
          </p:cNvSpPr>
          <p:nvPr/>
        </p:nvSpPr>
        <p:spPr bwMode="auto">
          <a:xfrm>
            <a:off x="3886200" y="2405232"/>
            <a:ext cx="1447800" cy="519113"/>
          </a:xfrm>
          <a:prstGeom prst="rect">
            <a:avLst/>
          </a:prstGeom>
          <a:noFill/>
          <a:ln w="9525">
            <a:noFill/>
            <a:miter lim="800000"/>
            <a:headEnd/>
            <a:tailEnd/>
          </a:ln>
        </p:spPr>
        <p:txBody>
          <a:bodyPr>
            <a:spAutoFit/>
          </a:bodyPr>
          <a:lstStyle/>
          <a:p>
            <a:pPr algn="ctr" rtl="1">
              <a:spcBef>
                <a:spcPct val="50000"/>
              </a:spcBef>
            </a:pPr>
            <a:r>
              <a:rPr lang="ar-SA" sz="2800" b="0" dirty="0">
                <a:latin typeface="Calibri" pitchFamily="34" charset="0"/>
                <a:cs typeface="Arial" pitchFamily="34" charset="0"/>
              </a:rPr>
              <a:t>ع ل م</a:t>
            </a:r>
            <a:endParaRPr lang="en-US" sz="2800" b="0" dirty="0">
              <a:latin typeface="Calibri" pitchFamily="34" charset="0"/>
              <a:cs typeface="Arial" pitchFamily="34" charset="0"/>
            </a:endParaRPr>
          </a:p>
        </p:txBody>
      </p:sp>
    </p:spTree>
  </p:cSld>
  <p:clrMapOvr>
    <a:overrideClrMapping bg1="dk2" tx1="lt1" bg2="dk1" tx2="lt2" accent1="accent1" accent2="accent2" accent3="accent3" accent4="accent4" accent5="accent5" accent6="accent6" hlink="hlink" folHlink="folHlink"/>
  </p:clrMapOvr>
  <p:transition advTm="12933"/>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8" name="Rectangle 24"/>
          <p:cNvSpPr>
            <a:spLocks noGrp="1" noChangeArrowheads="1"/>
          </p:cNvSpPr>
          <p:nvPr>
            <p:ph type="subTitle" sz="quarter" idx="1"/>
          </p:nvPr>
        </p:nvSpPr>
        <p:spPr>
          <a:xfrm>
            <a:off x="6248400" y="3394075"/>
            <a:ext cx="2133600" cy="3082925"/>
          </a:xfrm>
        </p:spPr>
        <p:txBody>
          <a:bodyPr/>
          <a:lstStyle/>
          <a:p>
            <a:pPr>
              <a:spcBef>
                <a:spcPct val="0"/>
              </a:spcBef>
              <a:buFont typeface="Wingdings" pitchFamily="2" charset="2"/>
              <a:buNone/>
            </a:pPr>
            <a:endParaRPr lang="ar-SA" sz="4400" smtClean="0"/>
          </a:p>
          <a:p>
            <a:pPr>
              <a:spcBef>
                <a:spcPct val="0"/>
              </a:spcBef>
              <a:buFont typeface="Wingdings" pitchFamily="2" charset="2"/>
              <a:buNone/>
            </a:pPr>
            <a:endParaRPr lang="ar-SA" sz="7200" smtClean="0">
              <a:ea typeface="Nafees Nastaleeq v1.01"/>
              <a:cs typeface="Nafees Nastaleeq v1.01"/>
            </a:endParaRPr>
          </a:p>
        </p:txBody>
      </p:sp>
      <p:pic>
        <p:nvPicPr>
          <p:cNvPr id="9" name="Picture 6"/>
          <p:cNvPicPr>
            <a:picLocks noChangeAspect="1"/>
          </p:cNvPicPr>
          <p:nvPr/>
        </p:nvPicPr>
        <p:blipFill>
          <a:blip r:embed="rId4" cstate="print"/>
          <a:srcRect/>
          <a:stretch>
            <a:fillRect/>
          </a:stretch>
        </p:blipFill>
        <p:spPr bwMode="auto">
          <a:xfrm>
            <a:off x="228600" y="227013"/>
            <a:ext cx="8686800" cy="2211387"/>
          </a:xfrm>
          <a:prstGeom prst="rect">
            <a:avLst/>
          </a:prstGeom>
          <a:noFill/>
          <a:ln w="9525">
            <a:noFill/>
            <a:miter lim="800000"/>
            <a:headEnd/>
            <a:tailEnd/>
          </a:ln>
        </p:spPr>
      </p:pic>
      <p:graphicFrame>
        <p:nvGraphicFramePr>
          <p:cNvPr id="10" name="Group 22"/>
          <p:cNvGraphicFramePr>
            <a:graphicFrameLocks/>
          </p:cNvGraphicFramePr>
          <p:nvPr/>
        </p:nvGraphicFramePr>
        <p:xfrm>
          <a:off x="457199" y="457200"/>
          <a:ext cx="8229601" cy="1752600"/>
        </p:xfrm>
        <a:graphic>
          <a:graphicData uri="http://schemas.openxmlformats.org/drawingml/2006/table">
            <a:tbl>
              <a:tblPr rtl="1"/>
              <a:tblGrid>
                <a:gridCol w="1659368"/>
                <a:gridCol w="1838660"/>
                <a:gridCol w="2541494"/>
                <a:gridCol w="2190079"/>
              </a:tblGrid>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خَيْرُكُمْ</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مَّنْ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تَعَلَّمَ الْقُرْآنَ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C1EDFB"/>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وَعَلَّمَه</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r>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лучший </a:t>
                      </a:r>
                      <a:r>
                        <a:rPr lang="en-IN" sz="2500" b="1" kern="1200" dirty="0" smtClean="0">
                          <a:solidFill>
                            <a:schemeClr val="tx1">
                              <a:lumMod val="50000"/>
                            </a:schemeClr>
                          </a:solidFill>
                          <a:latin typeface="Calibri" pitchFamily="34" charset="0"/>
                          <a:ea typeface="+mn-ea"/>
                          <a:cs typeface="Alvi Nastaleeq" pitchFamily="2" charset="-78"/>
                        </a:rPr>
                        <a:t>[</a:t>
                      </a:r>
                      <a:r>
                        <a:rPr lang="ru-RU" sz="2500" b="1" kern="1200" dirty="0" smtClean="0">
                          <a:solidFill>
                            <a:schemeClr val="tx1">
                              <a:lumMod val="50000"/>
                            </a:schemeClr>
                          </a:solidFill>
                          <a:latin typeface="Calibri" pitchFamily="34" charset="0"/>
                          <a:ea typeface="+mn-ea"/>
                          <a:cs typeface="Alvi Nastaleeq" pitchFamily="2" charset="-78"/>
                        </a:rPr>
                        <a:t>из</a:t>
                      </a:r>
                      <a:r>
                        <a:rPr lang="en-IN" sz="2500" b="1" kern="1200" dirty="0" smtClean="0">
                          <a:solidFill>
                            <a:schemeClr val="tx1">
                              <a:lumMod val="50000"/>
                            </a:schemeClr>
                          </a:solidFill>
                          <a:latin typeface="Calibri" pitchFamily="34" charset="0"/>
                          <a:ea typeface="+mn-ea"/>
                          <a:cs typeface="Alvi Nastaleeq" pitchFamily="2" charset="-78"/>
                        </a:rPr>
                        <a:t>]</a:t>
                      </a:r>
                      <a:r>
                        <a:rPr lang="ru-RU" sz="2500" b="1" kern="1200" dirty="0" smtClean="0">
                          <a:solidFill>
                            <a:schemeClr val="tx1">
                              <a:lumMod val="50000"/>
                            </a:schemeClr>
                          </a:solidFill>
                          <a:latin typeface="Calibri" pitchFamily="34" charset="0"/>
                          <a:ea typeface="+mn-ea"/>
                          <a:cs typeface="Alvi Nastaleeq" pitchFamily="2" charset="-78"/>
                        </a:rPr>
                        <a:t> вас</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(тот) кто</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учит</a:t>
                      </a:r>
                      <a:r>
                        <a:rPr lang="ru-RU" sz="2500" b="1" kern="1200" baseline="0" dirty="0" smtClean="0">
                          <a:solidFill>
                            <a:schemeClr val="tx1">
                              <a:lumMod val="50000"/>
                            </a:schemeClr>
                          </a:solidFill>
                          <a:latin typeface="Calibri" pitchFamily="34" charset="0"/>
                          <a:ea typeface="+mn-ea"/>
                          <a:cs typeface="Alvi Nastaleeq" pitchFamily="2" charset="-78"/>
                        </a:rPr>
                        <a:t> Коран</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обучает ему</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
        <p:nvSpPr>
          <p:cNvPr id="11" name="Rectangle 21"/>
          <p:cNvSpPr>
            <a:spLocks noChangeArrowheads="1"/>
          </p:cNvSpPr>
          <p:nvPr/>
        </p:nvSpPr>
        <p:spPr bwMode="auto">
          <a:xfrm>
            <a:off x="457200" y="956739"/>
            <a:ext cx="753732" cy="369332"/>
          </a:xfrm>
          <a:prstGeom prst="rect">
            <a:avLst/>
          </a:prstGeom>
          <a:noFill/>
          <a:ln w="9525">
            <a:noFill/>
            <a:miter lim="800000"/>
            <a:headEnd/>
            <a:tailEnd/>
          </a:ln>
        </p:spPr>
        <p:txBody>
          <a:bodyPr wrap="none">
            <a:spAutoFit/>
          </a:bodyPr>
          <a:lstStyle/>
          <a:p>
            <a:pPr rtl="1"/>
            <a:r>
              <a:rPr lang="ar-SA" sz="1800" dirty="0">
                <a:solidFill>
                  <a:schemeClr val="accent4">
                    <a:lumMod val="10000"/>
                  </a:schemeClr>
                </a:solidFill>
                <a:latin typeface="Calibri" pitchFamily="34" charset="0"/>
                <a:cs typeface="Majidi" pitchFamily="2" charset="-78"/>
              </a:rPr>
              <a:t>(بخارى)</a:t>
            </a:r>
          </a:p>
        </p:txBody>
      </p:sp>
      <p:sp>
        <p:nvSpPr>
          <p:cNvPr id="13" name="Rectangle 12"/>
          <p:cNvSpPr/>
          <p:nvPr/>
        </p:nvSpPr>
        <p:spPr>
          <a:xfrm>
            <a:off x="5867400" y="2667000"/>
            <a:ext cx="1835759" cy="1569660"/>
          </a:xfrm>
          <a:prstGeom prst="rect">
            <a:avLst/>
          </a:prstGeom>
        </p:spPr>
        <p:txBody>
          <a:bodyPr wrap="none">
            <a:spAutoFit/>
          </a:bodyPr>
          <a:lstStyle/>
          <a:p>
            <a:r>
              <a:rPr lang="ar-SA" sz="9600" b="0" dirty="0" smtClean="0">
                <a:solidFill>
                  <a:srgbClr val="922E54"/>
                </a:solidFill>
                <a:latin typeface="Calibri" pitchFamily="34" charset="0"/>
                <a:cs typeface="Majidi" pitchFamily="2" charset="-78"/>
              </a:rPr>
              <a:t>تَعَلَّمَ</a:t>
            </a:r>
            <a:endParaRPr lang="en-US" sz="9600" dirty="0">
              <a:solidFill>
                <a:srgbClr val="922E54"/>
              </a:solidFill>
            </a:endParaRPr>
          </a:p>
        </p:txBody>
      </p:sp>
      <p:sp>
        <p:nvSpPr>
          <p:cNvPr id="14" name="Rectangle 13"/>
          <p:cNvSpPr/>
          <p:nvPr/>
        </p:nvSpPr>
        <p:spPr>
          <a:xfrm>
            <a:off x="5938733" y="4297740"/>
            <a:ext cx="1547218" cy="1569660"/>
          </a:xfrm>
          <a:prstGeom prst="rect">
            <a:avLst/>
          </a:prstGeom>
        </p:spPr>
        <p:txBody>
          <a:bodyPr wrap="none">
            <a:spAutoFit/>
          </a:bodyPr>
          <a:lstStyle/>
          <a:p>
            <a:r>
              <a:rPr lang="ar-SA" sz="9600" b="0" dirty="0" smtClean="0">
                <a:solidFill>
                  <a:srgbClr val="922E54"/>
                </a:solidFill>
                <a:latin typeface="Calibri" pitchFamily="34" charset="0"/>
                <a:cs typeface="Majidi" pitchFamily="2" charset="-78"/>
              </a:rPr>
              <a:t>عَلَّمَ</a:t>
            </a:r>
            <a:endParaRPr lang="en-US" sz="9600" dirty="0">
              <a:solidFill>
                <a:srgbClr val="922E54"/>
              </a:solidFill>
            </a:endParaRPr>
          </a:p>
        </p:txBody>
      </p:sp>
      <p:sp>
        <p:nvSpPr>
          <p:cNvPr id="16" name="Rectangle 15"/>
          <p:cNvSpPr/>
          <p:nvPr/>
        </p:nvSpPr>
        <p:spPr>
          <a:xfrm>
            <a:off x="1890820" y="4876800"/>
            <a:ext cx="1919180" cy="769441"/>
          </a:xfrm>
          <a:prstGeom prst="rect">
            <a:avLst/>
          </a:prstGeom>
        </p:spPr>
        <p:txBody>
          <a:bodyPr wrap="none">
            <a:spAutoFit/>
          </a:bodyPr>
          <a:lstStyle/>
          <a:p>
            <a:r>
              <a:rPr lang="ru-RU" sz="4400" dirty="0">
                <a:solidFill>
                  <a:schemeClr val="accent4">
                    <a:lumMod val="10000"/>
                  </a:schemeClr>
                </a:solidFill>
                <a:latin typeface="Calibri" pitchFamily="34" charset="0"/>
                <a:cs typeface="Nafees Web Naskh" pitchFamily="2" charset="-78"/>
              </a:rPr>
              <a:t>научил</a:t>
            </a:r>
            <a:endParaRPr lang="en-US" sz="4400" dirty="0">
              <a:solidFill>
                <a:schemeClr val="accent4">
                  <a:lumMod val="10000"/>
                </a:schemeClr>
              </a:solidFill>
              <a:latin typeface="Calibri" pitchFamily="34" charset="0"/>
              <a:cs typeface="Nafees Web Naskh" pitchFamily="2" charset="-78"/>
            </a:endParaRPr>
          </a:p>
        </p:txBody>
      </p:sp>
      <p:sp>
        <p:nvSpPr>
          <p:cNvPr id="17" name="Line 25"/>
          <p:cNvSpPr>
            <a:spLocks noChangeShapeType="1"/>
          </p:cNvSpPr>
          <p:nvPr/>
        </p:nvSpPr>
        <p:spPr bwMode="auto">
          <a:xfrm flipH="1">
            <a:off x="4114800" y="3505200"/>
            <a:ext cx="1371600" cy="0"/>
          </a:xfrm>
          <a:prstGeom prst="line">
            <a:avLst/>
          </a:prstGeom>
          <a:noFill/>
          <a:ln w="57150">
            <a:solidFill>
              <a:srgbClr val="922E54"/>
            </a:solidFill>
            <a:round/>
            <a:headEnd/>
            <a:tailEnd type="triangle" w="med" len="med"/>
          </a:ln>
        </p:spPr>
        <p:txBody>
          <a:bodyPr/>
          <a:lstStyle/>
          <a:p>
            <a:endParaRPr lang="en-US" dirty="0">
              <a:latin typeface="Calibri" pitchFamily="34" charset="0"/>
            </a:endParaRPr>
          </a:p>
        </p:txBody>
      </p:sp>
      <p:sp>
        <p:nvSpPr>
          <p:cNvPr id="18" name="Line 25"/>
          <p:cNvSpPr>
            <a:spLocks noChangeShapeType="1"/>
          </p:cNvSpPr>
          <p:nvPr/>
        </p:nvSpPr>
        <p:spPr bwMode="auto">
          <a:xfrm flipH="1">
            <a:off x="4114800" y="5334000"/>
            <a:ext cx="1371600" cy="0"/>
          </a:xfrm>
          <a:prstGeom prst="line">
            <a:avLst/>
          </a:prstGeom>
          <a:noFill/>
          <a:ln w="57150">
            <a:solidFill>
              <a:srgbClr val="922E54"/>
            </a:solidFill>
            <a:round/>
            <a:headEnd/>
            <a:tailEnd type="triangle" w="med" len="med"/>
          </a:ln>
        </p:spPr>
        <p:txBody>
          <a:bodyPr/>
          <a:lstStyle/>
          <a:p>
            <a:endParaRPr lang="en-US" dirty="0">
              <a:latin typeface="Calibri" pitchFamily="34" charset="0"/>
            </a:endParaRPr>
          </a:p>
        </p:txBody>
      </p:sp>
      <p:sp>
        <p:nvSpPr>
          <p:cNvPr id="12" name="Text Box 22"/>
          <p:cNvSpPr txBox="1">
            <a:spLocks noChangeArrowheads="1"/>
          </p:cNvSpPr>
          <p:nvPr/>
        </p:nvSpPr>
        <p:spPr bwMode="auto">
          <a:xfrm>
            <a:off x="3886200" y="2405232"/>
            <a:ext cx="1447800" cy="519113"/>
          </a:xfrm>
          <a:prstGeom prst="rect">
            <a:avLst/>
          </a:prstGeom>
          <a:noFill/>
          <a:ln w="9525">
            <a:noFill/>
            <a:miter lim="800000"/>
            <a:headEnd/>
            <a:tailEnd/>
          </a:ln>
        </p:spPr>
        <p:txBody>
          <a:bodyPr>
            <a:spAutoFit/>
          </a:bodyPr>
          <a:lstStyle/>
          <a:p>
            <a:pPr algn="ctr" rtl="1">
              <a:spcBef>
                <a:spcPct val="50000"/>
              </a:spcBef>
            </a:pPr>
            <a:r>
              <a:rPr lang="ar-SA" sz="2800" b="0" dirty="0">
                <a:latin typeface="Calibri" pitchFamily="34" charset="0"/>
                <a:cs typeface="Arial" pitchFamily="34" charset="0"/>
              </a:rPr>
              <a:t>ع ل م</a:t>
            </a:r>
            <a:endParaRPr lang="en-US" sz="2800" b="0" dirty="0">
              <a:latin typeface="Calibri" pitchFamily="34" charset="0"/>
              <a:cs typeface="Arial" pitchFamily="34" charset="0"/>
            </a:endParaRPr>
          </a:p>
        </p:txBody>
      </p:sp>
      <p:sp>
        <p:nvSpPr>
          <p:cNvPr id="19" name="Rectangle 18"/>
          <p:cNvSpPr/>
          <p:nvPr/>
        </p:nvSpPr>
        <p:spPr>
          <a:xfrm>
            <a:off x="1818462" y="3039070"/>
            <a:ext cx="2020105" cy="769441"/>
          </a:xfrm>
          <a:prstGeom prst="rect">
            <a:avLst/>
          </a:prstGeom>
        </p:spPr>
        <p:txBody>
          <a:bodyPr wrap="none">
            <a:spAutoFit/>
          </a:bodyPr>
          <a:lstStyle/>
          <a:p>
            <a:r>
              <a:rPr lang="ru-RU" sz="4400" dirty="0" smtClean="0">
                <a:solidFill>
                  <a:schemeClr val="accent4">
                    <a:lumMod val="10000"/>
                  </a:schemeClr>
                </a:solidFill>
                <a:latin typeface="Calibri" pitchFamily="34" charset="0"/>
                <a:cs typeface="Nafees Web Naskh" pitchFamily="2" charset="-78"/>
              </a:rPr>
              <a:t>выучил</a:t>
            </a:r>
            <a:endParaRPr lang="en-US" sz="4400" dirty="0">
              <a:solidFill>
                <a:schemeClr val="accent4">
                  <a:lumMod val="10000"/>
                </a:schemeClr>
              </a:solidFill>
            </a:endParaRPr>
          </a:p>
        </p:txBody>
      </p:sp>
    </p:spTree>
  </p:cSld>
  <p:clrMapOvr>
    <a:overrideClrMapping bg1="dk2" tx1="lt1" bg2="dk1" tx2="lt2" accent1="accent1" accent2="accent2" accent3="accent3" accent4="accent4" accent5="accent5" accent6="accent6" hlink="hlink" folHlink="folHlink"/>
  </p:clrMapOvr>
  <p:transition advTm="16364"/>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91" name="Rectangle 23"/>
          <p:cNvSpPr>
            <a:spLocks noGrp="1" noChangeArrowheads="1"/>
          </p:cNvSpPr>
          <p:nvPr>
            <p:ph type="subTitle" sz="quarter" idx="1"/>
          </p:nvPr>
        </p:nvSpPr>
        <p:spPr>
          <a:xfrm>
            <a:off x="533400" y="2743200"/>
            <a:ext cx="8229600" cy="3082925"/>
          </a:xfrm>
        </p:spPr>
        <p:txBody>
          <a:bodyPr/>
          <a:lstStyle/>
          <a:p>
            <a:pPr algn="ctr">
              <a:spcBef>
                <a:spcPct val="0"/>
              </a:spcBef>
              <a:buClrTx/>
              <a:buSzTx/>
              <a:buFontTx/>
              <a:buNone/>
            </a:pPr>
            <a:r>
              <a:rPr lang="ar-SA" sz="14400" b="1" dirty="0" smtClean="0">
                <a:solidFill>
                  <a:srgbClr val="922E54"/>
                </a:solidFill>
                <a:cs typeface="Majidi" pitchFamily="2" charset="-78"/>
              </a:rPr>
              <a:t>عَلَّمَ    هٗ</a:t>
            </a:r>
          </a:p>
        </p:txBody>
      </p:sp>
      <p:sp>
        <p:nvSpPr>
          <p:cNvPr id="32792" name="Text Box 24"/>
          <p:cNvSpPr txBox="1">
            <a:spLocks noChangeArrowheads="1"/>
          </p:cNvSpPr>
          <p:nvPr/>
        </p:nvSpPr>
        <p:spPr bwMode="auto">
          <a:xfrm>
            <a:off x="2057400" y="5116158"/>
            <a:ext cx="5105400" cy="769441"/>
          </a:xfrm>
          <a:prstGeom prst="rect">
            <a:avLst/>
          </a:prstGeom>
          <a:noFill/>
          <a:ln w="9525">
            <a:noFill/>
            <a:miter lim="800000"/>
            <a:headEnd/>
            <a:tailEnd/>
          </a:ln>
        </p:spPr>
        <p:txBody>
          <a:bodyPr wrap="square">
            <a:spAutoFit/>
          </a:bodyPr>
          <a:lstStyle/>
          <a:p>
            <a:pPr algn="ctr">
              <a:spcBef>
                <a:spcPct val="50000"/>
              </a:spcBef>
            </a:pPr>
            <a:r>
              <a:rPr lang="ru-RU" sz="4400" dirty="0" smtClean="0">
                <a:solidFill>
                  <a:schemeClr val="accent4">
                    <a:lumMod val="10000"/>
                  </a:schemeClr>
                </a:solidFill>
                <a:latin typeface="Calibri" pitchFamily="34" charset="0"/>
                <a:cs typeface="Arial" pitchFamily="34" charset="0"/>
              </a:rPr>
              <a:t>ему</a:t>
            </a:r>
            <a:r>
              <a:rPr lang="ur-PK" sz="4400" dirty="0" smtClean="0">
                <a:solidFill>
                  <a:schemeClr val="accent4">
                    <a:lumMod val="10000"/>
                  </a:schemeClr>
                </a:solidFill>
                <a:latin typeface="Calibri" pitchFamily="34" charset="0"/>
                <a:cs typeface="Arial" pitchFamily="34" charset="0"/>
              </a:rPr>
              <a:t> </a:t>
            </a:r>
            <a:r>
              <a:rPr lang="en-US" sz="4400" dirty="0">
                <a:solidFill>
                  <a:schemeClr val="accent4">
                    <a:lumMod val="10000"/>
                  </a:schemeClr>
                </a:solidFill>
                <a:latin typeface="Calibri" pitchFamily="34" charset="0"/>
                <a:cs typeface="Arial" pitchFamily="34" charset="0"/>
              </a:rPr>
              <a:t>	</a:t>
            </a:r>
            <a:r>
              <a:rPr lang="ur-PK" sz="4400" dirty="0" smtClean="0">
                <a:solidFill>
                  <a:schemeClr val="accent4">
                    <a:lumMod val="10000"/>
                  </a:schemeClr>
                </a:solidFill>
                <a:latin typeface="Calibri" pitchFamily="34" charset="0"/>
                <a:cs typeface="Arial" pitchFamily="34" charset="0"/>
              </a:rPr>
              <a:t>     </a:t>
            </a:r>
            <a:r>
              <a:rPr lang="ru-RU" sz="4400" dirty="0" smtClean="0">
                <a:solidFill>
                  <a:schemeClr val="accent4">
                    <a:lumMod val="10000"/>
                  </a:schemeClr>
                </a:solidFill>
                <a:latin typeface="Calibri" pitchFamily="34" charset="0"/>
                <a:cs typeface="Arial" pitchFamily="34" charset="0"/>
              </a:rPr>
              <a:t>научил</a:t>
            </a:r>
            <a:endParaRPr lang="en-US" sz="4400" dirty="0">
              <a:solidFill>
                <a:schemeClr val="accent4">
                  <a:lumMod val="10000"/>
                </a:schemeClr>
              </a:solidFill>
              <a:latin typeface="Calibri" pitchFamily="34" charset="0"/>
              <a:cs typeface="Arial" pitchFamily="34" charset="0"/>
            </a:endParaRPr>
          </a:p>
        </p:txBody>
      </p:sp>
      <p:pic>
        <p:nvPicPr>
          <p:cNvPr id="8" name="Picture 6"/>
          <p:cNvPicPr>
            <a:picLocks noChangeAspect="1"/>
          </p:cNvPicPr>
          <p:nvPr/>
        </p:nvPicPr>
        <p:blipFill>
          <a:blip r:embed="rId4" cstate="print"/>
          <a:srcRect/>
          <a:stretch>
            <a:fillRect/>
          </a:stretch>
        </p:blipFill>
        <p:spPr bwMode="auto">
          <a:xfrm>
            <a:off x="228600" y="227013"/>
            <a:ext cx="8686800" cy="2211387"/>
          </a:xfrm>
          <a:prstGeom prst="rect">
            <a:avLst/>
          </a:prstGeom>
          <a:noFill/>
          <a:ln w="9525">
            <a:noFill/>
            <a:miter lim="800000"/>
            <a:headEnd/>
            <a:tailEnd/>
          </a:ln>
        </p:spPr>
      </p:pic>
      <p:graphicFrame>
        <p:nvGraphicFramePr>
          <p:cNvPr id="9" name="Group 22"/>
          <p:cNvGraphicFramePr>
            <a:graphicFrameLocks/>
          </p:cNvGraphicFramePr>
          <p:nvPr/>
        </p:nvGraphicFramePr>
        <p:xfrm>
          <a:off x="457199" y="457200"/>
          <a:ext cx="8229601" cy="1752600"/>
        </p:xfrm>
        <a:graphic>
          <a:graphicData uri="http://schemas.openxmlformats.org/drawingml/2006/table">
            <a:tbl>
              <a:tblPr rtl="1"/>
              <a:tblGrid>
                <a:gridCol w="1659368"/>
                <a:gridCol w="1838660"/>
                <a:gridCol w="2541494"/>
                <a:gridCol w="2190079"/>
              </a:tblGrid>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خَيْرُكُمْ</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مَّنْ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تَعَلَّمَ الْقُرْآنَ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وَعَلَّمَه</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C1EDFB"/>
                    </a:solidFill>
                  </a:tcPr>
                </a:tc>
              </a:tr>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лучший </a:t>
                      </a:r>
                      <a:r>
                        <a:rPr lang="en-IN" sz="2500" b="1" kern="1200" dirty="0" smtClean="0">
                          <a:solidFill>
                            <a:schemeClr val="tx1">
                              <a:lumMod val="50000"/>
                            </a:schemeClr>
                          </a:solidFill>
                          <a:latin typeface="Calibri" pitchFamily="34" charset="0"/>
                          <a:ea typeface="+mn-ea"/>
                          <a:cs typeface="Alvi Nastaleeq" pitchFamily="2" charset="-78"/>
                        </a:rPr>
                        <a:t>[</a:t>
                      </a:r>
                      <a:r>
                        <a:rPr lang="ru-RU" sz="2500" b="1" kern="1200" dirty="0" smtClean="0">
                          <a:solidFill>
                            <a:schemeClr val="tx1">
                              <a:lumMod val="50000"/>
                            </a:schemeClr>
                          </a:solidFill>
                          <a:latin typeface="Calibri" pitchFamily="34" charset="0"/>
                          <a:ea typeface="+mn-ea"/>
                          <a:cs typeface="Alvi Nastaleeq" pitchFamily="2" charset="-78"/>
                        </a:rPr>
                        <a:t>из</a:t>
                      </a:r>
                      <a:r>
                        <a:rPr lang="en-IN" sz="2500" b="1" kern="1200" dirty="0" smtClean="0">
                          <a:solidFill>
                            <a:schemeClr val="tx1">
                              <a:lumMod val="50000"/>
                            </a:schemeClr>
                          </a:solidFill>
                          <a:latin typeface="Calibri" pitchFamily="34" charset="0"/>
                          <a:ea typeface="+mn-ea"/>
                          <a:cs typeface="Alvi Nastaleeq" pitchFamily="2" charset="-78"/>
                        </a:rPr>
                        <a:t>]</a:t>
                      </a:r>
                      <a:r>
                        <a:rPr lang="ru-RU" sz="2500" b="1" kern="1200" dirty="0" smtClean="0">
                          <a:solidFill>
                            <a:schemeClr val="tx1">
                              <a:lumMod val="50000"/>
                            </a:schemeClr>
                          </a:solidFill>
                          <a:latin typeface="Calibri" pitchFamily="34" charset="0"/>
                          <a:ea typeface="+mn-ea"/>
                          <a:cs typeface="Alvi Nastaleeq" pitchFamily="2" charset="-78"/>
                        </a:rPr>
                        <a:t> вас</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(тот) кто</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учит</a:t>
                      </a:r>
                      <a:r>
                        <a:rPr lang="ru-RU" sz="2500" b="1" kern="1200" baseline="0" dirty="0" smtClean="0">
                          <a:solidFill>
                            <a:schemeClr val="tx1">
                              <a:lumMod val="50000"/>
                            </a:schemeClr>
                          </a:solidFill>
                          <a:latin typeface="Calibri" pitchFamily="34" charset="0"/>
                          <a:ea typeface="+mn-ea"/>
                          <a:cs typeface="Alvi Nastaleeq" pitchFamily="2" charset="-78"/>
                        </a:rPr>
                        <a:t> Коран</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обучает ему</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
        <p:nvSpPr>
          <p:cNvPr id="10" name="Rectangle 21"/>
          <p:cNvSpPr>
            <a:spLocks noChangeArrowheads="1"/>
          </p:cNvSpPr>
          <p:nvPr/>
        </p:nvSpPr>
        <p:spPr bwMode="auto">
          <a:xfrm>
            <a:off x="457200" y="956739"/>
            <a:ext cx="753732" cy="369332"/>
          </a:xfrm>
          <a:prstGeom prst="rect">
            <a:avLst/>
          </a:prstGeom>
          <a:noFill/>
          <a:ln w="9525">
            <a:noFill/>
            <a:miter lim="800000"/>
            <a:headEnd/>
            <a:tailEnd/>
          </a:ln>
        </p:spPr>
        <p:txBody>
          <a:bodyPr wrap="none">
            <a:spAutoFit/>
          </a:bodyPr>
          <a:lstStyle/>
          <a:p>
            <a:pPr rtl="1"/>
            <a:r>
              <a:rPr lang="ar-SA" sz="1800" dirty="0">
                <a:solidFill>
                  <a:schemeClr val="accent4">
                    <a:lumMod val="10000"/>
                  </a:schemeClr>
                </a:solidFill>
                <a:latin typeface="Calibri" pitchFamily="34" charset="0"/>
                <a:cs typeface="Majidi" pitchFamily="2" charset="-78"/>
              </a:rPr>
              <a:t>(بخارى)</a:t>
            </a:r>
          </a:p>
        </p:txBody>
      </p:sp>
      <p:sp>
        <p:nvSpPr>
          <p:cNvPr id="11" name="Text Box 22"/>
          <p:cNvSpPr txBox="1">
            <a:spLocks noChangeArrowheads="1"/>
          </p:cNvSpPr>
          <p:nvPr/>
        </p:nvSpPr>
        <p:spPr bwMode="auto">
          <a:xfrm>
            <a:off x="3886200" y="2405232"/>
            <a:ext cx="1447800" cy="519113"/>
          </a:xfrm>
          <a:prstGeom prst="rect">
            <a:avLst/>
          </a:prstGeom>
          <a:noFill/>
          <a:ln w="9525">
            <a:noFill/>
            <a:miter lim="800000"/>
            <a:headEnd/>
            <a:tailEnd/>
          </a:ln>
        </p:spPr>
        <p:txBody>
          <a:bodyPr>
            <a:spAutoFit/>
          </a:bodyPr>
          <a:lstStyle/>
          <a:p>
            <a:pPr algn="ctr" rtl="1">
              <a:spcBef>
                <a:spcPct val="50000"/>
              </a:spcBef>
            </a:pPr>
            <a:r>
              <a:rPr lang="ar-SA" sz="2800" b="0" dirty="0">
                <a:latin typeface="Calibri" pitchFamily="34" charset="0"/>
                <a:cs typeface="Arial" pitchFamily="34" charset="0"/>
              </a:rPr>
              <a:t>ع ل م</a:t>
            </a:r>
            <a:endParaRPr lang="en-US" sz="2800" b="0" dirty="0">
              <a:latin typeface="Calibri" pitchFamily="34" charset="0"/>
              <a:cs typeface="Arial" pitchFamily="34" charset="0"/>
            </a:endParaRPr>
          </a:p>
        </p:txBody>
      </p:sp>
    </p:spTree>
  </p:cSld>
  <p:clrMapOvr>
    <a:overrideClrMapping bg1="dk2" tx1="lt1" bg2="dk1" tx2="lt2" accent1="accent1" accent2="accent2" accent3="accent3" accent4="accent4" accent5="accent5" accent6="accent6" hlink="hlink" folHlink="folHlink"/>
  </p:clrMapOvr>
  <p:transition advTm="1443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16" name="Rectangle 24"/>
          <p:cNvSpPr>
            <a:spLocks noGrp="1" noChangeArrowheads="1"/>
          </p:cNvSpPr>
          <p:nvPr>
            <p:ph type="subTitle" sz="quarter" idx="1"/>
          </p:nvPr>
        </p:nvSpPr>
        <p:spPr>
          <a:xfrm>
            <a:off x="6248400" y="3394075"/>
            <a:ext cx="2133600" cy="3082925"/>
          </a:xfrm>
        </p:spPr>
        <p:txBody>
          <a:bodyPr/>
          <a:lstStyle/>
          <a:p>
            <a:pPr>
              <a:spcBef>
                <a:spcPct val="0"/>
              </a:spcBef>
              <a:buFont typeface="Wingdings" pitchFamily="2" charset="2"/>
              <a:buNone/>
            </a:pPr>
            <a:endParaRPr lang="ar-SA" sz="4400" smtClean="0"/>
          </a:p>
          <a:p>
            <a:pPr>
              <a:spcBef>
                <a:spcPct val="0"/>
              </a:spcBef>
              <a:buFont typeface="Wingdings" pitchFamily="2" charset="2"/>
              <a:buNone/>
            </a:pPr>
            <a:endParaRPr lang="ar-SA" sz="7200" smtClean="0">
              <a:ea typeface="Nafees Nastaleeq v1.01"/>
              <a:cs typeface="Nafees Nastaleeq v1.01"/>
            </a:endParaRPr>
          </a:p>
        </p:txBody>
      </p:sp>
      <p:sp>
        <p:nvSpPr>
          <p:cNvPr id="33818" name="AutoShape 32"/>
          <p:cNvSpPr>
            <a:spLocks noChangeArrowheads="1"/>
          </p:cNvSpPr>
          <p:nvPr/>
        </p:nvSpPr>
        <p:spPr bwMode="auto">
          <a:xfrm rot="-1833279">
            <a:off x="4101540" y="2679376"/>
            <a:ext cx="2022288" cy="1399567"/>
          </a:xfrm>
          <a:prstGeom prst="leftArrow">
            <a:avLst>
              <a:gd name="adj1" fmla="val 50000"/>
              <a:gd name="adj2" fmla="val 52661"/>
            </a:avLst>
          </a:prstGeom>
          <a:solidFill>
            <a:srgbClr val="922E54"/>
          </a:solidFill>
          <a:ln w="9525">
            <a:solidFill>
              <a:schemeClr val="tx1"/>
            </a:solidFill>
            <a:miter lim="800000"/>
            <a:headEnd/>
            <a:tailEnd/>
          </a:ln>
        </p:spPr>
        <p:txBody>
          <a:bodyPr wrap="none" anchor="ctr"/>
          <a:lstStyle/>
          <a:p>
            <a:pPr algn="ctr" rtl="1"/>
            <a:r>
              <a:rPr lang="ar-SA" sz="4000" b="0" dirty="0" smtClean="0">
                <a:solidFill>
                  <a:srgbClr val="FFFF00"/>
                </a:solidFill>
                <a:latin typeface="Calibri" pitchFamily="34" charset="0"/>
                <a:cs typeface="Majidi" pitchFamily="2" charset="-78"/>
              </a:rPr>
              <a:t>تَ</a:t>
            </a:r>
            <a:r>
              <a:rPr lang="ur-PK" sz="4000" b="0" dirty="0" smtClean="0">
                <a:solidFill>
                  <a:srgbClr val="FFFF00"/>
                </a:solidFill>
                <a:latin typeface="Calibri" pitchFamily="34" charset="0"/>
                <a:cs typeface="Majidi" pitchFamily="2" charset="-78"/>
              </a:rPr>
              <a:t>ـ</a:t>
            </a:r>
            <a:r>
              <a:rPr lang="ar-SA" sz="4000" b="0" dirty="0" smtClean="0">
                <a:solidFill>
                  <a:srgbClr val="FFFF00"/>
                </a:solidFill>
                <a:latin typeface="Calibri" pitchFamily="34" charset="0"/>
                <a:cs typeface="Majidi" pitchFamily="2" charset="-78"/>
              </a:rPr>
              <a:t>عَ</a:t>
            </a:r>
            <a:r>
              <a:rPr lang="ur-PK" sz="4000" b="0" dirty="0" smtClean="0">
                <a:solidFill>
                  <a:srgbClr val="FFFF00"/>
                </a:solidFill>
                <a:latin typeface="Calibri" pitchFamily="34" charset="0"/>
                <a:cs typeface="Majidi" pitchFamily="2" charset="-78"/>
              </a:rPr>
              <a:t>ـ</a:t>
            </a:r>
            <a:r>
              <a:rPr lang="ar-SA" sz="4000" b="0" dirty="0" smtClean="0">
                <a:solidFill>
                  <a:srgbClr val="FFFF00"/>
                </a:solidFill>
                <a:latin typeface="Calibri" pitchFamily="34" charset="0"/>
                <a:cs typeface="Majidi" pitchFamily="2" charset="-78"/>
              </a:rPr>
              <a:t>لَّ</a:t>
            </a:r>
            <a:r>
              <a:rPr lang="ur-PK" sz="4000" b="0" dirty="0" smtClean="0">
                <a:solidFill>
                  <a:srgbClr val="FFFF00"/>
                </a:solidFill>
                <a:latin typeface="Calibri" pitchFamily="34" charset="0"/>
                <a:cs typeface="Majidi" pitchFamily="2" charset="-78"/>
              </a:rPr>
              <a:t>ـ</a:t>
            </a:r>
            <a:r>
              <a:rPr lang="ar-SA" sz="4000" b="0" dirty="0" smtClean="0">
                <a:solidFill>
                  <a:srgbClr val="FFFF00"/>
                </a:solidFill>
                <a:latin typeface="Calibri" pitchFamily="34" charset="0"/>
                <a:cs typeface="Majidi" pitchFamily="2" charset="-78"/>
              </a:rPr>
              <a:t>مَ</a:t>
            </a:r>
            <a:endParaRPr lang="en-US" sz="4000" b="0" dirty="0">
              <a:solidFill>
                <a:srgbClr val="FFFF00"/>
              </a:solidFill>
              <a:latin typeface="Calibri" pitchFamily="34" charset="0"/>
              <a:cs typeface="Majidi" pitchFamily="2" charset="-78"/>
            </a:endParaRPr>
          </a:p>
        </p:txBody>
      </p:sp>
      <p:pic>
        <p:nvPicPr>
          <p:cNvPr id="20" name="Picture 6"/>
          <p:cNvPicPr>
            <a:picLocks noChangeAspect="1"/>
          </p:cNvPicPr>
          <p:nvPr/>
        </p:nvPicPr>
        <p:blipFill>
          <a:blip r:embed="rId4" cstate="print"/>
          <a:srcRect/>
          <a:stretch>
            <a:fillRect/>
          </a:stretch>
        </p:blipFill>
        <p:spPr bwMode="auto">
          <a:xfrm>
            <a:off x="228600" y="227013"/>
            <a:ext cx="8686800" cy="2211387"/>
          </a:xfrm>
          <a:prstGeom prst="rect">
            <a:avLst/>
          </a:prstGeom>
          <a:noFill/>
          <a:ln w="9525">
            <a:noFill/>
            <a:miter lim="800000"/>
            <a:headEnd/>
            <a:tailEnd/>
          </a:ln>
        </p:spPr>
      </p:pic>
      <p:graphicFrame>
        <p:nvGraphicFramePr>
          <p:cNvPr id="21" name="Group 22"/>
          <p:cNvGraphicFramePr>
            <a:graphicFrameLocks/>
          </p:cNvGraphicFramePr>
          <p:nvPr/>
        </p:nvGraphicFramePr>
        <p:xfrm>
          <a:off x="457199" y="457200"/>
          <a:ext cx="8229601" cy="1752600"/>
        </p:xfrm>
        <a:graphic>
          <a:graphicData uri="http://schemas.openxmlformats.org/drawingml/2006/table">
            <a:tbl>
              <a:tblPr rtl="1"/>
              <a:tblGrid>
                <a:gridCol w="1659368"/>
                <a:gridCol w="1838660"/>
                <a:gridCol w="2541494"/>
                <a:gridCol w="2190079"/>
              </a:tblGrid>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خَيْرُكُمْ</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مَّنْ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تَعَلَّمَ الْقُرْآنَ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وَعَلَّمَه</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C1EDFB"/>
                    </a:solidFill>
                  </a:tcPr>
                </a:tc>
              </a:tr>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лучший </a:t>
                      </a:r>
                      <a:r>
                        <a:rPr lang="en-IN" sz="2500" b="1" kern="1200" dirty="0" smtClean="0">
                          <a:solidFill>
                            <a:schemeClr val="tx1">
                              <a:lumMod val="50000"/>
                            </a:schemeClr>
                          </a:solidFill>
                          <a:latin typeface="Calibri" pitchFamily="34" charset="0"/>
                          <a:ea typeface="+mn-ea"/>
                          <a:cs typeface="Alvi Nastaleeq" pitchFamily="2" charset="-78"/>
                        </a:rPr>
                        <a:t>[</a:t>
                      </a:r>
                      <a:r>
                        <a:rPr lang="ru-RU" sz="2500" b="1" kern="1200" dirty="0" smtClean="0">
                          <a:solidFill>
                            <a:schemeClr val="tx1">
                              <a:lumMod val="50000"/>
                            </a:schemeClr>
                          </a:solidFill>
                          <a:latin typeface="Calibri" pitchFamily="34" charset="0"/>
                          <a:ea typeface="+mn-ea"/>
                          <a:cs typeface="Alvi Nastaleeq" pitchFamily="2" charset="-78"/>
                        </a:rPr>
                        <a:t>из</a:t>
                      </a:r>
                      <a:r>
                        <a:rPr lang="en-IN" sz="2500" b="1" kern="1200" dirty="0" smtClean="0">
                          <a:solidFill>
                            <a:schemeClr val="tx1">
                              <a:lumMod val="50000"/>
                            </a:schemeClr>
                          </a:solidFill>
                          <a:latin typeface="Calibri" pitchFamily="34" charset="0"/>
                          <a:ea typeface="+mn-ea"/>
                          <a:cs typeface="Alvi Nastaleeq" pitchFamily="2" charset="-78"/>
                        </a:rPr>
                        <a:t>]</a:t>
                      </a:r>
                      <a:r>
                        <a:rPr lang="ru-RU" sz="2500" b="1" kern="1200" dirty="0" smtClean="0">
                          <a:solidFill>
                            <a:schemeClr val="tx1">
                              <a:lumMod val="50000"/>
                            </a:schemeClr>
                          </a:solidFill>
                          <a:latin typeface="Calibri" pitchFamily="34" charset="0"/>
                          <a:ea typeface="+mn-ea"/>
                          <a:cs typeface="Alvi Nastaleeq" pitchFamily="2" charset="-78"/>
                        </a:rPr>
                        <a:t> вас</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(тот) кто</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учит</a:t>
                      </a:r>
                      <a:r>
                        <a:rPr lang="ru-RU" sz="2500" b="1" kern="1200" baseline="0" dirty="0" smtClean="0">
                          <a:solidFill>
                            <a:schemeClr val="tx1">
                              <a:lumMod val="50000"/>
                            </a:schemeClr>
                          </a:solidFill>
                          <a:latin typeface="Calibri" pitchFamily="34" charset="0"/>
                          <a:ea typeface="+mn-ea"/>
                          <a:cs typeface="Alvi Nastaleeq" pitchFamily="2" charset="-78"/>
                        </a:rPr>
                        <a:t> Коран</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обучает ему</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
        <p:nvSpPr>
          <p:cNvPr id="22" name="Rectangle 21"/>
          <p:cNvSpPr>
            <a:spLocks noChangeArrowheads="1"/>
          </p:cNvSpPr>
          <p:nvPr/>
        </p:nvSpPr>
        <p:spPr bwMode="auto">
          <a:xfrm>
            <a:off x="457200" y="956739"/>
            <a:ext cx="753732" cy="369332"/>
          </a:xfrm>
          <a:prstGeom prst="rect">
            <a:avLst/>
          </a:prstGeom>
          <a:noFill/>
          <a:ln w="9525">
            <a:noFill/>
            <a:miter lim="800000"/>
            <a:headEnd/>
            <a:tailEnd/>
          </a:ln>
        </p:spPr>
        <p:txBody>
          <a:bodyPr wrap="none">
            <a:spAutoFit/>
          </a:bodyPr>
          <a:lstStyle/>
          <a:p>
            <a:pPr rtl="1"/>
            <a:r>
              <a:rPr lang="ar-SA" sz="1800" dirty="0">
                <a:solidFill>
                  <a:schemeClr val="accent4">
                    <a:lumMod val="10000"/>
                  </a:schemeClr>
                </a:solidFill>
                <a:latin typeface="Calibri" pitchFamily="34" charset="0"/>
                <a:cs typeface="Majidi" pitchFamily="2" charset="-78"/>
              </a:rPr>
              <a:t>(بخارى)</a:t>
            </a:r>
          </a:p>
        </p:txBody>
      </p:sp>
      <p:pic>
        <p:nvPicPr>
          <p:cNvPr id="1027" name="Picture 3" descr="D:\RQ Video Work English\Lesson-1\boy.png"/>
          <p:cNvPicPr>
            <a:picLocks noChangeAspect="1" noChangeArrowheads="1"/>
          </p:cNvPicPr>
          <p:nvPr/>
        </p:nvPicPr>
        <p:blipFill>
          <a:blip r:embed="rId5" cstate="print"/>
          <a:srcRect/>
          <a:stretch>
            <a:fillRect/>
          </a:stretch>
        </p:blipFill>
        <p:spPr bwMode="auto">
          <a:xfrm flipH="1">
            <a:off x="685800" y="2819400"/>
            <a:ext cx="3539576" cy="3542544"/>
          </a:xfrm>
          <a:prstGeom prst="rect">
            <a:avLst/>
          </a:prstGeom>
          <a:noFill/>
        </p:spPr>
      </p:pic>
    </p:spTree>
  </p:cSld>
  <p:clrMapOvr>
    <a:overrideClrMapping bg1="dk2" tx1="lt1" bg2="dk1" tx2="lt2" accent1="accent1" accent2="accent2" accent3="accent3" accent4="accent4" accent5="accent5" accent6="accent6" hlink="hlink" folHlink="folHlink"/>
  </p:clrMapOvr>
  <p:transition advTm="4805"/>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16" name="Rectangle 24"/>
          <p:cNvSpPr>
            <a:spLocks noGrp="1" noChangeArrowheads="1"/>
          </p:cNvSpPr>
          <p:nvPr>
            <p:ph type="subTitle" sz="quarter" idx="1"/>
          </p:nvPr>
        </p:nvSpPr>
        <p:spPr>
          <a:xfrm>
            <a:off x="6248400" y="3394075"/>
            <a:ext cx="2133600" cy="3082925"/>
          </a:xfrm>
        </p:spPr>
        <p:txBody>
          <a:bodyPr/>
          <a:lstStyle/>
          <a:p>
            <a:pPr>
              <a:spcBef>
                <a:spcPct val="0"/>
              </a:spcBef>
              <a:buFont typeface="Wingdings" pitchFamily="2" charset="2"/>
              <a:buNone/>
            </a:pPr>
            <a:endParaRPr lang="ar-SA" sz="4400" smtClean="0"/>
          </a:p>
          <a:p>
            <a:pPr>
              <a:spcBef>
                <a:spcPct val="0"/>
              </a:spcBef>
              <a:buFont typeface="Wingdings" pitchFamily="2" charset="2"/>
              <a:buNone/>
            </a:pPr>
            <a:endParaRPr lang="ar-SA" sz="7200" smtClean="0">
              <a:ea typeface="Nafees Nastaleeq v1.01"/>
              <a:cs typeface="Nafees Nastaleeq v1.01"/>
            </a:endParaRPr>
          </a:p>
        </p:txBody>
      </p:sp>
      <p:sp>
        <p:nvSpPr>
          <p:cNvPr id="33818" name="AutoShape 32"/>
          <p:cNvSpPr>
            <a:spLocks noChangeArrowheads="1"/>
          </p:cNvSpPr>
          <p:nvPr/>
        </p:nvSpPr>
        <p:spPr bwMode="auto">
          <a:xfrm rot="-1833279">
            <a:off x="4101540" y="2679376"/>
            <a:ext cx="2022288" cy="1399567"/>
          </a:xfrm>
          <a:prstGeom prst="leftArrow">
            <a:avLst>
              <a:gd name="adj1" fmla="val 50000"/>
              <a:gd name="adj2" fmla="val 52661"/>
            </a:avLst>
          </a:prstGeom>
          <a:solidFill>
            <a:srgbClr val="922E54"/>
          </a:solidFill>
          <a:ln w="9525">
            <a:solidFill>
              <a:schemeClr val="tx1"/>
            </a:solidFill>
            <a:miter lim="800000"/>
            <a:headEnd/>
            <a:tailEnd/>
          </a:ln>
        </p:spPr>
        <p:txBody>
          <a:bodyPr wrap="none" anchor="ctr"/>
          <a:lstStyle/>
          <a:p>
            <a:pPr algn="ctr" rtl="1"/>
            <a:r>
              <a:rPr lang="ar-SA" sz="4000" b="0" dirty="0" smtClean="0">
                <a:solidFill>
                  <a:srgbClr val="FFFF00"/>
                </a:solidFill>
                <a:latin typeface="Calibri" pitchFamily="34" charset="0"/>
                <a:cs typeface="Majidi" pitchFamily="2" charset="-78"/>
              </a:rPr>
              <a:t>تَ</a:t>
            </a:r>
            <a:r>
              <a:rPr lang="ur-PK" sz="4000" b="0" dirty="0" smtClean="0">
                <a:solidFill>
                  <a:srgbClr val="FFFF00"/>
                </a:solidFill>
                <a:latin typeface="Calibri" pitchFamily="34" charset="0"/>
                <a:cs typeface="Majidi" pitchFamily="2" charset="-78"/>
              </a:rPr>
              <a:t>ـ</a:t>
            </a:r>
            <a:r>
              <a:rPr lang="ar-SA" sz="4000" b="0" dirty="0" smtClean="0">
                <a:solidFill>
                  <a:srgbClr val="FFFF00"/>
                </a:solidFill>
                <a:latin typeface="Calibri" pitchFamily="34" charset="0"/>
                <a:cs typeface="Majidi" pitchFamily="2" charset="-78"/>
              </a:rPr>
              <a:t>عَ</a:t>
            </a:r>
            <a:r>
              <a:rPr lang="ur-PK" sz="4000" b="0" dirty="0" smtClean="0">
                <a:solidFill>
                  <a:srgbClr val="FFFF00"/>
                </a:solidFill>
                <a:latin typeface="Calibri" pitchFamily="34" charset="0"/>
                <a:cs typeface="Majidi" pitchFamily="2" charset="-78"/>
              </a:rPr>
              <a:t>ـ</a:t>
            </a:r>
            <a:r>
              <a:rPr lang="ar-SA" sz="4000" b="0" dirty="0" smtClean="0">
                <a:solidFill>
                  <a:srgbClr val="FFFF00"/>
                </a:solidFill>
                <a:latin typeface="Calibri" pitchFamily="34" charset="0"/>
                <a:cs typeface="Majidi" pitchFamily="2" charset="-78"/>
              </a:rPr>
              <a:t>لَّ</a:t>
            </a:r>
            <a:r>
              <a:rPr lang="ur-PK" sz="4000" b="0" dirty="0" smtClean="0">
                <a:solidFill>
                  <a:srgbClr val="FFFF00"/>
                </a:solidFill>
                <a:latin typeface="Calibri" pitchFamily="34" charset="0"/>
                <a:cs typeface="Majidi" pitchFamily="2" charset="-78"/>
              </a:rPr>
              <a:t>ـ</a:t>
            </a:r>
            <a:r>
              <a:rPr lang="ar-SA" sz="4000" b="0" dirty="0" smtClean="0">
                <a:solidFill>
                  <a:srgbClr val="FFFF00"/>
                </a:solidFill>
                <a:latin typeface="Calibri" pitchFamily="34" charset="0"/>
                <a:cs typeface="Majidi" pitchFamily="2" charset="-78"/>
              </a:rPr>
              <a:t>مَ</a:t>
            </a:r>
            <a:endParaRPr lang="en-US" sz="4000" b="0" dirty="0">
              <a:solidFill>
                <a:srgbClr val="FFFF00"/>
              </a:solidFill>
              <a:latin typeface="Calibri" pitchFamily="34" charset="0"/>
              <a:cs typeface="Majidi" pitchFamily="2" charset="-78"/>
            </a:endParaRPr>
          </a:p>
        </p:txBody>
      </p:sp>
      <p:sp>
        <p:nvSpPr>
          <p:cNvPr id="33819" name="AutoShape 33"/>
          <p:cNvSpPr>
            <a:spLocks noChangeArrowheads="1"/>
          </p:cNvSpPr>
          <p:nvPr/>
        </p:nvSpPr>
        <p:spPr bwMode="auto">
          <a:xfrm rot="1556537">
            <a:off x="3917656" y="4376808"/>
            <a:ext cx="1986891" cy="1332938"/>
          </a:xfrm>
          <a:prstGeom prst="rightArrow">
            <a:avLst>
              <a:gd name="adj1" fmla="val 50000"/>
              <a:gd name="adj2" fmla="val 55208"/>
            </a:avLst>
          </a:prstGeom>
          <a:solidFill>
            <a:srgbClr val="922E54"/>
          </a:solidFill>
          <a:ln w="9525">
            <a:solidFill>
              <a:schemeClr val="tx1"/>
            </a:solidFill>
            <a:miter lim="800000"/>
            <a:headEnd/>
            <a:tailEnd/>
          </a:ln>
        </p:spPr>
        <p:txBody>
          <a:bodyPr wrap="none" anchor="ctr"/>
          <a:lstStyle/>
          <a:p>
            <a:pPr algn="ctr" rtl="1"/>
            <a:r>
              <a:rPr lang="ar-SA" sz="4000" b="0" dirty="0" smtClean="0">
                <a:solidFill>
                  <a:srgbClr val="FFFF00"/>
                </a:solidFill>
                <a:latin typeface="Calibri" pitchFamily="34" charset="0"/>
                <a:cs typeface="Majidi" pitchFamily="2" charset="-78"/>
              </a:rPr>
              <a:t>عَ</a:t>
            </a:r>
            <a:r>
              <a:rPr lang="ur-PK" sz="4000" b="0" dirty="0" smtClean="0">
                <a:solidFill>
                  <a:srgbClr val="FFFF00"/>
                </a:solidFill>
                <a:latin typeface="Calibri" pitchFamily="34" charset="0"/>
                <a:cs typeface="Majidi" pitchFamily="2" charset="-78"/>
              </a:rPr>
              <a:t>ـ</a:t>
            </a:r>
            <a:r>
              <a:rPr lang="ar-SA" sz="4000" b="0" dirty="0" smtClean="0">
                <a:solidFill>
                  <a:srgbClr val="FFFF00"/>
                </a:solidFill>
                <a:latin typeface="Calibri" pitchFamily="34" charset="0"/>
                <a:cs typeface="Majidi" pitchFamily="2" charset="-78"/>
              </a:rPr>
              <a:t>لَّ</a:t>
            </a:r>
            <a:r>
              <a:rPr lang="ur-PK" sz="4000" b="0" dirty="0" smtClean="0">
                <a:solidFill>
                  <a:srgbClr val="FFFF00"/>
                </a:solidFill>
                <a:latin typeface="Calibri" pitchFamily="34" charset="0"/>
                <a:cs typeface="Majidi" pitchFamily="2" charset="-78"/>
              </a:rPr>
              <a:t>ـ</a:t>
            </a:r>
            <a:r>
              <a:rPr lang="ar-SA" sz="4000" b="0" dirty="0" smtClean="0">
                <a:solidFill>
                  <a:srgbClr val="FFFF00"/>
                </a:solidFill>
                <a:latin typeface="Calibri" pitchFamily="34" charset="0"/>
                <a:cs typeface="Majidi" pitchFamily="2" charset="-78"/>
              </a:rPr>
              <a:t>مَ</a:t>
            </a:r>
            <a:endParaRPr lang="en-US" sz="4000" b="0" dirty="0">
              <a:solidFill>
                <a:srgbClr val="FFFF00"/>
              </a:solidFill>
              <a:latin typeface="Calibri" pitchFamily="34" charset="0"/>
              <a:cs typeface="Majidi" pitchFamily="2" charset="-78"/>
            </a:endParaRPr>
          </a:p>
        </p:txBody>
      </p:sp>
      <p:pic>
        <p:nvPicPr>
          <p:cNvPr id="20" name="Picture 6"/>
          <p:cNvPicPr>
            <a:picLocks noChangeAspect="1"/>
          </p:cNvPicPr>
          <p:nvPr/>
        </p:nvPicPr>
        <p:blipFill>
          <a:blip r:embed="rId4" cstate="print"/>
          <a:srcRect/>
          <a:stretch>
            <a:fillRect/>
          </a:stretch>
        </p:blipFill>
        <p:spPr bwMode="auto">
          <a:xfrm>
            <a:off x="228600" y="227013"/>
            <a:ext cx="8686800" cy="2211387"/>
          </a:xfrm>
          <a:prstGeom prst="rect">
            <a:avLst/>
          </a:prstGeom>
          <a:noFill/>
          <a:ln w="9525">
            <a:noFill/>
            <a:miter lim="800000"/>
            <a:headEnd/>
            <a:tailEnd/>
          </a:ln>
        </p:spPr>
      </p:pic>
      <p:graphicFrame>
        <p:nvGraphicFramePr>
          <p:cNvPr id="21" name="Group 22"/>
          <p:cNvGraphicFramePr>
            <a:graphicFrameLocks/>
          </p:cNvGraphicFramePr>
          <p:nvPr/>
        </p:nvGraphicFramePr>
        <p:xfrm>
          <a:off x="457199" y="457200"/>
          <a:ext cx="8229601" cy="1752600"/>
        </p:xfrm>
        <a:graphic>
          <a:graphicData uri="http://schemas.openxmlformats.org/drawingml/2006/table">
            <a:tbl>
              <a:tblPr rtl="1"/>
              <a:tblGrid>
                <a:gridCol w="1659368"/>
                <a:gridCol w="1838660"/>
                <a:gridCol w="2541494"/>
                <a:gridCol w="2190079"/>
              </a:tblGrid>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خَيْرُكُمْ</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مَّنْ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تَعَلَّمَ الْقُرْآنَ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وَعَلَّمَه</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C1EDFB"/>
                    </a:solidFill>
                  </a:tcPr>
                </a:tc>
              </a:tr>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лучший </a:t>
                      </a:r>
                      <a:r>
                        <a:rPr lang="en-IN" sz="2500" b="1" kern="1200" dirty="0" smtClean="0">
                          <a:solidFill>
                            <a:schemeClr val="tx1">
                              <a:lumMod val="50000"/>
                            </a:schemeClr>
                          </a:solidFill>
                          <a:latin typeface="Calibri" pitchFamily="34" charset="0"/>
                          <a:ea typeface="+mn-ea"/>
                          <a:cs typeface="Alvi Nastaleeq" pitchFamily="2" charset="-78"/>
                        </a:rPr>
                        <a:t>[</a:t>
                      </a:r>
                      <a:r>
                        <a:rPr lang="ru-RU" sz="2500" b="1" kern="1200" dirty="0" smtClean="0">
                          <a:solidFill>
                            <a:schemeClr val="tx1">
                              <a:lumMod val="50000"/>
                            </a:schemeClr>
                          </a:solidFill>
                          <a:latin typeface="Calibri" pitchFamily="34" charset="0"/>
                          <a:ea typeface="+mn-ea"/>
                          <a:cs typeface="Alvi Nastaleeq" pitchFamily="2" charset="-78"/>
                        </a:rPr>
                        <a:t>из</a:t>
                      </a:r>
                      <a:r>
                        <a:rPr lang="en-IN" sz="2500" b="1" kern="1200" dirty="0" smtClean="0">
                          <a:solidFill>
                            <a:schemeClr val="tx1">
                              <a:lumMod val="50000"/>
                            </a:schemeClr>
                          </a:solidFill>
                          <a:latin typeface="Calibri" pitchFamily="34" charset="0"/>
                          <a:ea typeface="+mn-ea"/>
                          <a:cs typeface="Alvi Nastaleeq" pitchFamily="2" charset="-78"/>
                        </a:rPr>
                        <a:t>]</a:t>
                      </a:r>
                      <a:r>
                        <a:rPr lang="ru-RU" sz="2500" b="1" kern="1200" dirty="0" smtClean="0">
                          <a:solidFill>
                            <a:schemeClr val="tx1">
                              <a:lumMod val="50000"/>
                            </a:schemeClr>
                          </a:solidFill>
                          <a:latin typeface="Calibri" pitchFamily="34" charset="0"/>
                          <a:ea typeface="+mn-ea"/>
                          <a:cs typeface="Alvi Nastaleeq" pitchFamily="2" charset="-78"/>
                        </a:rPr>
                        <a:t> вас</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(тот) кто</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учит</a:t>
                      </a:r>
                      <a:r>
                        <a:rPr lang="ru-RU" sz="2500" b="1" kern="1200" baseline="0" dirty="0" smtClean="0">
                          <a:solidFill>
                            <a:schemeClr val="tx1">
                              <a:lumMod val="50000"/>
                            </a:schemeClr>
                          </a:solidFill>
                          <a:latin typeface="Calibri" pitchFamily="34" charset="0"/>
                          <a:ea typeface="+mn-ea"/>
                          <a:cs typeface="Alvi Nastaleeq" pitchFamily="2" charset="-78"/>
                        </a:rPr>
                        <a:t> Коран</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обучает ему</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
        <p:nvSpPr>
          <p:cNvPr id="22" name="Rectangle 21"/>
          <p:cNvSpPr>
            <a:spLocks noChangeArrowheads="1"/>
          </p:cNvSpPr>
          <p:nvPr/>
        </p:nvSpPr>
        <p:spPr bwMode="auto">
          <a:xfrm>
            <a:off x="457200" y="956739"/>
            <a:ext cx="753732" cy="369332"/>
          </a:xfrm>
          <a:prstGeom prst="rect">
            <a:avLst/>
          </a:prstGeom>
          <a:noFill/>
          <a:ln w="9525">
            <a:noFill/>
            <a:miter lim="800000"/>
            <a:headEnd/>
            <a:tailEnd/>
          </a:ln>
        </p:spPr>
        <p:txBody>
          <a:bodyPr wrap="none">
            <a:spAutoFit/>
          </a:bodyPr>
          <a:lstStyle/>
          <a:p>
            <a:pPr rtl="1"/>
            <a:r>
              <a:rPr lang="ar-SA" sz="1800" dirty="0">
                <a:solidFill>
                  <a:schemeClr val="accent4">
                    <a:lumMod val="10000"/>
                  </a:schemeClr>
                </a:solidFill>
                <a:latin typeface="Calibri" pitchFamily="34" charset="0"/>
                <a:cs typeface="Majidi" pitchFamily="2" charset="-78"/>
              </a:rPr>
              <a:t>(بخارى)</a:t>
            </a:r>
          </a:p>
        </p:txBody>
      </p:sp>
      <p:pic>
        <p:nvPicPr>
          <p:cNvPr id="1027" name="Picture 3" descr="D:\RQ Video Work English\Lesson-1\boy.png"/>
          <p:cNvPicPr>
            <a:picLocks noChangeAspect="1" noChangeArrowheads="1"/>
          </p:cNvPicPr>
          <p:nvPr/>
        </p:nvPicPr>
        <p:blipFill>
          <a:blip r:embed="rId5" cstate="print"/>
          <a:srcRect/>
          <a:stretch>
            <a:fillRect/>
          </a:stretch>
        </p:blipFill>
        <p:spPr bwMode="auto">
          <a:xfrm flipH="1">
            <a:off x="685800" y="2819400"/>
            <a:ext cx="3539576" cy="3542544"/>
          </a:xfrm>
          <a:prstGeom prst="rect">
            <a:avLst/>
          </a:prstGeom>
          <a:noFill/>
        </p:spPr>
      </p:pic>
      <p:pic>
        <p:nvPicPr>
          <p:cNvPr id="1028" name="Picture 4" descr="C:\Users\UQA-20\Desktop\boy.png"/>
          <p:cNvPicPr>
            <a:picLocks noChangeAspect="1" noChangeArrowheads="1"/>
          </p:cNvPicPr>
          <p:nvPr/>
        </p:nvPicPr>
        <p:blipFill>
          <a:blip r:embed="rId6" cstate="print"/>
          <a:srcRect/>
          <a:stretch>
            <a:fillRect/>
          </a:stretch>
        </p:blipFill>
        <p:spPr bwMode="auto">
          <a:xfrm>
            <a:off x="5943600" y="3733800"/>
            <a:ext cx="2151043" cy="2879623"/>
          </a:xfrm>
          <a:prstGeom prst="rect">
            <a:avLst/>
          </a:prstGeom>
          <a:noFill/>
        </p:spPr>
      </p:pic>
    </p:spTree>
  </p:cSld>
  <p:clrMapOvr>
    <a:overrideClrMapping bg1="dk2" tx1="lt1" bg2="dk1" tx2="lt2" accent1="accent1" accent2="accent2" accent3="accent3" accent4="accent4" accent5="accent5" accent6="accent6" hlink="hlink" folHlink="folHlink"/>
  </p:clrMapOvr>
  <p:transition advTm="21824"/>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8" name="Rectangle 22"/>
          <p:cNvSpPr>
            <a:spLocks noChangeArrowheads="1"/>
          </p:cNvSpPr>
          <p:nvPr/>
        </p:nvSpPr>
        <p:spPr bwMode="auto">
          <a:xfrm>
            <a:off x="457200" y="125413"/>
            <a:ext cx="8229600" cy="331787"/>
          </a:xfrm>
          <a:prstGeom prst="rect">
            <a:avLst/>
          </a:prstGeom>
          <a:noFill/>
          <a:ln w="9525">
            <a:noFill/>
            <a:miter lim="800000"/>
            <a:headEnd/>
            <a:tailEnd/>
          </a:ln>
        </p:spPr>
        <p:txBody>
          <a:bodyPr anchor="ctr"/>
          <a:lstStyle/>
          <a:p>
            <a:pPr algn="ctr" eaLnBrk="0" hangingPunct="0"/>
            <a:r>
              <a:rPr lang="ru-RU" sz="3600" dirty="0" smtClean="0">
                <a:latin typeface="Calibri" pitchFamily="34" charset="0"/>
                <a:cs typeface="Nafees Web Naskh" pitchFamily="2" charset="-78"/>
              </a:rPr>
              <a:t>Посыл </a:t>
            </a:r>
            <a:r>
              <a:rPr lang="en-US" sz="3600" dirty="0" smtClean="0">
                <a:latin typeface="Calibri" pitchFamily="34" charset="0"/>
                <a:cs typeface="Nafees Web Naskh" pitchFamily="2" charset="-78"/>
              </a:rPr>
              <a:t> </a:t>
            </a:r>
            <a:endParaRPr lang="en-US" sz="3600" dirty="0">
              <a:latin typeface="Calibri" pitchFamily="34" charset="0"/>
              <a:cs typeface="Nafees Web Naskh" pitchFamily="2" charset="-78"/>
            </a:endParaRPr>
          </a:p>
        </p:txBody>
      </p:sp>
      <p:sp>
        <p:nvSpPr>
          <p:cNvPr id="34839" name="Rectangle 23"/>
          <p:cNvSpPr>
            <a:spLocks noGrp="1" noChangeArrowheads="1"/>
          </p:cNvSpPr>
          <p:nvPr>
            <p:ph type="subTitle" sz="quarter" idx="1"/>
          </p:nvPr>
        </p:nvSpPr>
        <p:spPr>
          <a:xfrm>
            <a:off x="834066" y="2917116"/>
            <a:ext cx="7787292" cy="3048000"/>
          </a:xfrm>
        </p:spPr>
        <p:txBody>
          <a:bodyPr/>
          <a:lstStyle/>
          <a:p>
            <a:pPr algn="just" rtl="0"/>
            <a:r>
              <a:rPr lang="ru-RU" sz="2400" dirty="0" smtClean="0"/>
              <a:t>В вашей жизни наверняка было много разных уроков, вы многому учились...</a:t>
            </a:r>
          </a:p>
          <a:p>
            <a:pPr algn="just" rtl="0"/>
            <a:r>
              <a:rPr lang="ru-RU" sz="2400" dirty="0" smtClean="0"/>
              <a:t>В данную секунду на планете проходит немыслимое колличество уроков.</a:t>
            </a:r>
            <a:endParaRPr lang="en-US" sz="2400" dirty="0" smtClean="0"/>
          </a:p>
          <a:p>
            <a:pPr algn="just" rtl="0"/>
            <a:r>
              <a:rPr lang="ru-RU" sz="2400" dirty="0" smtClean="0"/>
              <a:t>Решайтесь и присоединяйтесь к самому важному уроку в этой жизни и следующей – этому!</a:t>
            </a:r>
            <a:endParaRPr lang="en-US" sz="2400" dirty="0" smtClean="0"/>
          </a:p>
          <a:p>
            <a:pPr algn="just" rtl="0"/>
            <a:endParaRPr lang="en-US" sz="2400" dirty="0" smtClean="0"/>
          </a:p>
        </p:txBody>
      </p:sp>
      <p:pic>
        <p:nvPicPr>
          <p:cNvPr id="8" name="Picture 6"/>
          <p:cNvPicPr>
            <a:picLocks noChangeAspect="1"/>
          </p:cNvPicPr>
          <p:nvPr/>
        </p:nvPicPr>
        <p:blipFill>
          <a:blip r:embed="rId3" cstate="print"/>
          <a:srcRect/>
          <a:stretch>
            <a:fillRect/>
          </a:stretch>
        </p:blipFill>
        <p:spPr bwMode="auto">
          <a:xfrm>
            <a:off x="228600" y="608013"/>
            <a:ext cx="8686800" cy="2211387"/>
          </a:xfrm>
          <a:prstGeom prst="rect">
            <a:avLst/>
          </a:prstGeom>
          <a:noFill/>
          <a:ln w="9525">
            <a:noFill/>
            <a:miter lim="800000"/>
            <a:headEnd/>
            <a:tailEnd/>
          </a:ln>
        </p:spPr>
      </p:pic>
      <p:graphicFrame>
        <p:nvGraphicFramePr>
          <p:cNvPr id="9" name="Group 22"/>
          <p:cNvGraphicFramePr>
            <a:graphicFrameLocks/>
          </p:cNvGraphicFramePr>
          <p:nvPr/>
        </p:nvGraphicFramePr>
        <p:xfrm>
          <a:off x="457199" y="838200"/>
          <a:ext cx="8229601" cy="1752600"/>
        </p:xfrm>
        <a:graphic>
          <a:graphicData uri="http://schemas.openxmlformats.org/drawingml/2006/table">
            <a:tbl>
              <a:tblPr rtl="1"/>
              <a:tblGrid>
                <a:gridCol w="1659368"/>
                <a:gridCol w="1838660"/>
                <a:gridCol w="2541494"/>
                <a:gridCol w="2190079"/>
              </a:tblGrid>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خَيْرُكُمْ</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مَّنْ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تَعَلَّمَ الْقُرْآنَ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وَعَلَّمَه</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r>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лучший </a:t>
                      </a:r>
                      <a:r>
                        <a:rPr lang="en-IN" sz="2500" b="1" kern="1200" dirty="0" smtClean="0">
                          <a:solidFill>
                            <a:schemeClr val="tx1">
                              <a:lumMod val="50000"/>
                            </a:schemeClr>
                          </a:solidFill>
                          <a:latin typeface="Calibri" pitchFamily="34" charset="0"/>
                          <a:ea typeface="+mn-ea"/>
                          <a:cs typeface="Alvi Nastaleeq" pitchFamily="2" charset="-78"/>
                        </a:rPr>
                        <a:t>[</a:t>
                      </a:r>
                      <a:r>
                        <a:rPr lang="ru-RU" sz="2500" b="1" kern="1200" dirty="0" smtClean="0">
                          <a:solidFill>
                            <a:schemeClr val="tx1">
                              <a:lumMod val="50000"/>
                            </a:schemeClr>
                          </a:solidFill>
                          <a:latin typeface="Calibri" pitchFamily="34" charset="0"/>
                          <a:ea typeface="+mn-ea"/>
                          <a:cs typeface="Alvi Nastaleeq" pitchFamily="2" charset="-78"/>
                        </a:rPr>
                        <a:t>из</a:t>
                      </a:r>
                      <a:r>
                        <a:rPr lang="en-IN" sz="2500" b="1" kern="1200" dirty="0" smtClean="0">
                          <a:solidFill>
                            <a:schemeClr val="tx1">
                              <a:lumMod val="50000"/>
                            </a:schemeClr>
                          </a:solidFill>
                          <a:latin typeface="Calibri" pitchFamily="34" charset="0"/>
                          <a:ea typeface="+mn-ea"/>
                          <a:cs typeface="Alvi Nastaleeq" pitchFamily="2" charset="-78"/>
                        </a:rPr>
                        <a:t>]</a:t>
                      </a:r>
                      <a:r>
                        <a:rPr lang="ru-RU" sz="2500" b="1" kern="1200" dirty="0" smtClean="0">
                          <a:solidFill>
                            <a:schemeClr val="tx1">
                              <a:lumMod val="50000"/>
                            </a:schemeClr>
                          </a:solidFill>
                          <a:latin typeface="Calibri" pitchFamily="34" charset="0"/>
                          <a:ea typeface="+mn-ea"/>
                          <a:cs typeface="Alvi Nastaleeq" pitchFamily="2" charset="-78"/>
                        </a:rPr>
                        <a:t> вас</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(тот) кто</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учит</a:t>
                      </a:r>
                      <a:r>
                        <a:rPr lang="ru-RU" sz="2500" b="1" kern="1200" baseline="0" dirty="0" smtClean="0">
                          <a:solidFill>
                            <a:schemeClr val="tx1">
                              <a:lumMod val="50000"/>
                            </a:schemeClr>
                          </a:solidFill>
                          <a:latin typeface="Calibri" pitchFamily="34" charset="0"/>
                          <a:ea typeface="+mn-ea"/>
                          <a:cs typeface="Alvi Nastaleeq" pitchFamily="2" charset="-78"/>
                        </a:rPr>
                        <a:t> Коран</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обучает ему</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
        <p:nvSpPr>
          <p:cNvPr id="10" name="Rectangle 9"/>
          <p:cNvSpPr>
            <a:spLocks noChangeArrowheads="1"/>
          </p:cNvSpPr>
          <p:nvPr/>
        </p:nvSpPr>
        <p:spPr bwMode="auto">
          <a:xfrm>
            <a:off x="457200" y="1337739"/>
            <a:ext cx="753732" cy="369332"/>
          </a:xfrm>
          <a:prstGeom prst="rect">
            <a:avLst/>
          </a:prstGeom>
          <a:noFill/>
          <a:ln w="9525">
            <a:noFill/>
            <a:miter lim="800000"/>
            <a:headEnd/>
            <a:tailEnd/>
          </a:ln>
        </p:spPr>
        <p:txBody>
          <a:bodyPr wrap="none">
            <a:spAutoFit/>
          </a:bodyPr>
          <a:lstStyle/>
          <a:p>
            <a:pPr rtl="1"/>
            <a:r>
              <a:rPr lang="ar-SA" sz="1800" dirty="0">
                <a:solidFill>
                  <a:schemeClr val="accent4">
                    <a:lumMod val="10000"/>
                  </a:schemeClr>
                </a:solidFill>
                <a:latin typeface="Calibri" pitchFamily="34" charset="0"/>
                <a:cs typeface="Majidi" pitchFamily="2" charset="-78"/>
              </a:rPr>
              <a:t>(بخارى)</a:t>
            </a:r>
          </a:p>
        </p:txBody>
      </p:sp>
    </p:spTree>
    <p:extLst>
      <p:ext uri="{BB962C8B-B14F-4D97-AF65-F5344CB8AC3E}">
        <p14:creationId xmlns:p14="http://schemas.microsoft.com/office/powerpoint/2010/main" val="363679063"/>
      </p:ext>
    </p:extLst>
  </p:cSld>
  <p:clrMapOvr>
    <a:masterClrMapping/>
  </p:clrMapOvr>
  <p:transition advTm="6786"/>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2" name="Rectangle 22"/>
          <p:cNvSpPr>
            <a:spLocks noChangeArrowheads="1"/>
          </p:cNvSpPr>
          <p:nvPr/>
        </p:nvSpPr>
        <p:spPr bwMode="auto">
          <a:xfrm>
            <a:off x="457200" y="125413"/>
            <a:ext cx="8229600" cy="331787"/>
          </a:xfrm>
          <a:prstGeom prst="rect">
            <a:avLst/>
          </a:prstGeom>
          <a:noFill/>
          <a:ln w="9525">
            <a:noFill/>
            <a:miter lim="800000"/>
            <a:headEnd/>
            <a:tailEnd/>
          </a:ln>
        </p:spPr>
        <p:txBody>
          <a:bodyPr anchor="ctr"/>
          <a:lstStyle/>
          <a:p>
            <a:pPr algn="ctr" eaLnBrk="0" hangingPunct="0"/>
            <a:r>
              <a:rPr lang="ru-RU" sz="3600" dirty="0" smtClean="0">
                <a:latin typeface="Calibri" pitchFamily="34" charset="0"/>
                <a:cs typeface="Nafees Web Naskh" pitchFamily="2" charset="-78"/>
              </a:rPr>
              <a:t>Посыл </a:t>
            </a:r>
            <a:endParaRPr lang="en-US" sz="3600" dirty="0">
              <a:latin typeface="Calibri" pitchFamily="34" charset="0"/>
              <a:cs typeface="Nafees Web Naskh" pitchFamily="2" charset="-78"/>
            </a:endParaRPr>
          </a:p>
        </p:txBody>
      </p:sp>
      <p:sp>
        <p:nvSpPr>
          <p:cNvPr id="35863" name="Rectangle 23"/>
          <p:cNvSpPr>
            <a:spLocks noGrp="1" noChangeArrowheads="1"/>
          </p:cNvSpPr>
          <p:nvPr>
            <p:ph type="subTitle" sz="quarter" idx="1"/>
          </p:nvPr>
        </p:nvSpPr>
        <p:spPr>
          <a:xfrm>
            <a:off x="834066" y="2895600"/>
            <a:ext cx="7776534" cy="3048000"/>
          </a:xfrm>
        </p:spPr>
        <p:txBody>
          <a:bodyPr/>
          <a:lstStyle/>
          <a:p>
            <a:pPr algn="just"/>
            <a:r>
              <a:rPr lang="ru-RU" sz="2800" dirty="0" smtClean="0"/>
              <a:t>Ученик упомянут первым – какой почет!</a:t>
            </a:r>
            <a:endParaRPr lang="en-US" sz="2800" dirty="0" smtClean="0"/>
          </a:p>
          <a:p>
            <a:pPr algn="just"/>
            <a:r>
              <a:rPr lang="ru-RU" sz="2800" dirty="0" smtClean="0"/>
              <a:t>Нет границ вашим успехам!</a:t>
            </a:r>
            <a:endParaRPr lang="en-US" sz="2800" dirty="0" smtClean="0"/>
          </a:p>
          <a:p>
            <a:pPr algn="just" rtl="0"/>
            <a:r>
              <a:rPr lang="ru-RU" sz="2800" dirty="0" smtClean="0"/>
              <a:t>Решайтесь учить прямо сейчас! 2 должности за 10 секунд!</a:t>
            </a:r>
            <a:endParaRPr lang="en-US" sz="2800" dirty="0" smtClean="0"/>
          </a:p>
        </p:txBody>
      </p:sp>
      <p:pic>
        <p:nvPicPr>
          <p:cNvPr id="11" name="Picture 6"/>
          <p:cNvPicPr>
            <a:picLocks noChangeAspect="1"/>
          </p:cNvPicPr>
          <p:nvPr/>
        </p:nvPicPr>
        <p:blipFill>
          <a:blip r:embed="rId4" cstate="print"/>
          <a:srcRect/>
          <a:stretch>
            <a:fillRect/>
          </a:stretch>
        </p:blipFill>
        <p:spPr bwMode="auto">
          <a:xfrm>
            <a:off x="228600" y="608013"/>
            <a:ext cx="8686800" cy="2211387"/>
          </a:xfrm>
          <a:prstGeom prst="rect">
            <a:avLst/>
          </a:prstGeom>
          <a:noFill/>
          <a:ln w="9525">
            <a:noFill/>
            <a:miter lim="800000"/>
            <a:headEnd/>
            <a:tailEnd/>
          </a:ln>
        </p:spPr>
      </p:pic>
      <p:graphicFrame>
        <p:nvGraphicFramePr>
          <p:cNvPr id="12" name="Group 22"/>
          <p:cNvGraphicFramePr>
            <a:graphicFrameLocks/>
          </p:cNvGraphicFramePr>
          <p:nvPr/>
        </p:nvGraphicFramePr>
        <p:xfrm>
          <a:off x="457199" y="838200"/>
          <a:ext cx="8229601" cy="1752600"/>
        </p:xfrm>
        <a:graphic>
          <a:graphicData uri="http://schemas.openxmlformats.org/drawingml/2006/table">
            <a:tbl>
              <a:tblPr rtl="1"/>
              <a:tblGrid>
                <a:gridCol w="1659368"/>
                <a:gridCol w="1838660"/>
                <a:gridCol w="2541494"/>
                <a:gridCol w="2190079"/>
              </a:tblGrid>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خَيْرُكُمْ</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مَّنْ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تَعَلَّمَ الْقُرْآنَ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وَعَلَّمَه</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r>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лучший </a:t>
                      </a:r>
                      <a:r>
                        <a:rPr lang="en-IN" sz="2500" b="1" kern="1200" dirty="0" smtClean="0">
                          <a:solidFill>
                            <a:schemeClr val="tx1">
                              <a:lumMod val="50000"/>
                            </a:schemeClr>
                          </a:solidFill>
                          <a:latin typeface="Calibri" pitchFamily="34" charset="0"/>
                          <a:ea typeface="+mn-ea"/>
                          <a:cs typeface="Alvi Nastaleeq" pitchFamily="2" charset="-78"/>
                        </a:rPr>
                        <a:t>[</a:t>
                      </a:r>
                      <a:r>
                        <a:rPr lang="ru-RU" sz="2500" b="1" kern="1200" dirty="0" smtClean="0">
                          <a:solidFill>
                            <a:schemeClr val="tx1">
                              <a:lumMod val="50000"/>
                            </a:schemeClr>
                          </a:solidFill>
                          <a:latin typeface="Calibri" pitchFamily="34" charset="0"/>
                          <a:ea typeface="+mn-ea"/>
                          <a:cs typeface="Alvi Nastaleeq" pitchFamily="2" charset="-78"/>
                        </a:rPr>
                        <a:t>из</a:t>
                      </a:r>
                      <a:r>
                        <a:rPr lang="en-IN" sz="2500" b="1" kern="1200" dirty="0" smtClean="0">
                          <a:solidFill>
                            <a:schemeClr val="tx1">
                              <a:lumMod val="50000"/>
                            </a:schemeClr>
                          </a:solidFill>
                          <a:latin typeface="Calibri" pitchFamily="34" charset="0"/>
                          <a:ea typeface="+mn-ea"/>
                          <a:cs typeface="Alvi Nastaleeq" pitchFamily="2" charset="-78"/>
                        </a:rPr>
                        <a:t>]</a:t>
                      </a:r>
                      <a:r>
                        <a:rPr lang="ru-RU" sz="2500" b="1" kern="1200" dirty="0" smtClean="0">
                          <a:solidFill>
                            <a:schemeClr val="tx1">
                              <a:lumMod val="50000"/>
                            </a:schemeClr>
                          </a:solidFill>
                          <a:latin typeface="Calibri" pitchFamily="34" charset="0"/>
                          <a:ea typeface="+mn-ea"/>
                          <a:cs typeface="Alvi Nastaleeq" pitchFamily="2" charset="-78"/>
                        </a:rPr>
                        <a:t> вас</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(тот) кто</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учит</a:t>
                      </a:r>
                      <a:r>
                        <a:rPr lang="ru-RU" sz="2500" b="1" kern="1200" baseline="0" dirty="0" smtClean="0">
                          <a:solidFill>
                            <a:schemeClr val="tx1">
                              <a:lumMod val="50000"/>
                            </a:schemeClr>
                          </a:solidFill>
                          <a:latin typeface="Calibri" pitchFamily="34" charset="0"/>
                          <a:ea typeface="+mn-ea"/>
                          <a:cs typeface="Alvi Nastaleeq" pitchFamily="2" charset="-78"/>
                        </a:rPr>
                        <a:t> Коран</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обучает ему</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
        <p:nvSpPr>
          <p:cNvPr id="13" name="Rectangle 12"/>
          <p:cNvSpPr>
            <a:spLocks noChangeArrowheads="1"/>
          </p:cNvSpPr>
          <p:nvPr/>
        </p:nvSpPr>
        <p:spPr bwMode="auto">
          <a:xfrm>
            <a:off x="457200" y="1337739"/>
            <a:ext cx="753732" cy="369332"/>
          </a:xfrm>
          <a:prstGeom prst="rect">
            <a:avLst/>
          </a:prstGeom>
          <a:noFill/>
          <a:ln w="9525">
            <a:noFill/>
            <a:miter lim="800000"/>
            <a:headEnd/>
            <a:tailEnd/>
          </a:ln>
        </p:spPr>
        <p:txBody>
          <a:bodyPr wrap="none">
            <a:spAutoFit/>
          </a:bodyPr>
          <a:lstStyle/>
          <a:p>
            <a:pPr rtl="1"/>
            <a:r>
              <a:rPr lang="ar-SA" sz="1800" dirty="0">
                <a:solidFill>
                  <a:schemeClr val="accent4">
                    <a:lumMod val="10000"/>
                  </a:schemeClr>
                </a:solidFill>
                <a:latin typeface="Calibri" pitchFamily="34" charset="0"/>
                <a:cs typeface="Majidi" pitchFamily="2" charset="-78"/>
              </a:rPr>
              <a:t>(بخارى)</a:t>
            </a:r>
          </a:p>
        </p:txBody>
      </p:sp>
      <p:sp>
        <p:nvSpPr>
          <p:cNvPr id="8" name="Oval 7"/>
          <p:cNvSpPr/>
          <p:nvPr/>
        </p:nvSpPr>
        <p:spPr bwMode="auto">
          <a:xfrm>
            <a:off x="0" y="4038600"/>
            <a:ext cx="457200" cy="381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4800" b="1" i="0" u="none" strike="noStrike" cap="none" normalizeH="0" baseline="0" smtClean="0">
              <a:ln>
                <a:noFill/>
              </a:ln>
              <a:solidFill>
                <a:schemeClr val="tx1"/>
              </a:solidFill>
              <a:effectLst/>
              <a:latin typeface="Tahoma" pitchFamily="34" charset="0"/>
              <a:cs typeface="Alvi Nastaleeq" pitchFamily="2" charset="-78"/>
            </a:endParaRPr>
          </a:p>
        </p:txBody>
      </p:sp>
    </p:spTree>
  </p:cSld>
  <p:clrMapOvr>
    <a:overrideClrMapping bg1="dk2" tx1="lt1" bg2="dk1" tx2="lt2" accent1="accent1" accent2="accent2" accent3="accent3" accent4="accent4" accent5="accent5" accent6="accent6" hlink="hlink" folHlink="folHlink"/>
  </p:clrMapOvr>
  <p:transition advTm="28767"/>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3" cstate="print"/>
          <a:srcRect/>
          <a:stretch>
            <a:fillRect/>
          </a:stretch>
        </p:blipFill>
        <p:spPr bwMode="auto">
          <a:xfrm>
            <a:off x="228600" y="912813"/>
            <a:ext cx="8686800" cy="2211387"/>
          </a:xfrm>
          <a:prstGeom prst="rect">
            <a:avLst/>
          </a:prstGeom>
          <a:noFill/>
          <a:ln w="9525">
            <a:noFill/>
            <a:miter lim="800000"/>
            <a:headEnd/>
            <a:tailEnd/>
          </a:ln>
        </p:spPr>
      </p:pic>
      <p:graphicFrame>
        <p:nvGraphicFramePr>
          <p:cNvPr id="7" name="Group 22"/>
          <p:cNvGraphicFramePr>
            <a:graphicFrameLocks/>
          </p:cNvGraphicFramePr>
          <p:nvPr>
            <p:extLst>
              <p:ext uri="{D42A27DB-BD31-4B8C-83A1-F6EECF244321}">
                <p14:modId xmlns:p14="http://schemas.microsoft.com/office/powerpoint/2010/main" val="3655764805"/>
              </p:ext>
            </p:extLst>
          </p:nvPr>
        </p:nvGraphicFramePr>
        <p:xfrm>
          <a:off x="457199" y="1143000"/>
          <a:ext cx="8229601" cy="1752600"/>
        </p:xfrm>
        <a:graphic>
          <a:graphicData uri="http://schemas.openxmlformats.org/drawingml/2006/table">
            <a:tbl>
              <a:tblPr rtl="1"/>
              <a:tblGrid>
                <a:gridCol w="1659368"/>
                <a:gridCol w="1838660"/>
                <a:gridCol w="2541494"/>
                <a:gridCol w="2190079"/>
              </a:tblGrid>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خَيْرُكُمْ</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مَّنْ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تَعَلَّمَ الْقُرْآنَ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وَعَلَّمَه</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r>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лучший </a:t>
                      </a:r>
                      <a:r>
                        <a:rPr lang="en-IN" sz="2500" b="1" kern="1200" dirty="0" smtClean="0">
                          <a:solidFill>
                            <a:schemeClr val="tx1">
                              <a:lumMod val="50000"/>
                            </a:schemeClr>
                          </a:solidFill>
                          <a:latin typeface="Calibri" pitchFamily="34" charset="0"/>
                          <a:ea typeface="+mn-ea"/>
                          <a:cs typeface="Alvi Nastaleeq" pitchFamily="2" charset="-78"/>
                        </a:rPr>
                        <a:t>[</a:t>
                      </a:r>
                      <a:r>
                        <a:rPr lang="ru-RU" sz="2500" b="1" kern="1200" dirty="0" smtClean="0">
                          <a:solidFill>
                            <a:schemeClr val="tx1">
                              <a:lumMod val="50000"/>
                            </a:schemeClr>
                          </a:solidFill>
                          <a:latin typeface="Calibri" pitchFamily="34" charset="0"/>
                          <a:ea typeface="+mn-ea"/>
                          <a:cs typeface="Alvi Nastaleeq" pitchFamily="2" charset="-78"/>
                        </a:rPr>
                        <a:t>из</a:t>
                      </a:r>
                      <a:r>
                        <a:rPr lang="en-IN" sz="2500" b="1" kern="1200" dirty="0" smtClean="0">
                          <a:solidFill>
                            <a:schemeClr val="tx1">
                              <a:lumMod val="50000"/>
                            </a:schemeClr>
                          </a:solidFill>
                          <a:latin typeface="Calibri" pitchFamily="34" charset="0"/>
                          <a:ea typeface="+mn-ea"/>
                          <a:cs typeface="Alvi Nastaleeq" pitchFamily="2" charset="-78"/>
                        </a:rPr>
                        <a:t>]</a:t>
                      </a:r>
                      <a:r>
                        <a:rPr lang="ru-RU" sz="2500" b="1" kern="1200" dirty="0" smtClean="0">
                          <a:solidFill>
                            <a:schemeClr val="tx1">
                              <a:lumMod val="50000"/>
                            </a:schemeClr>
                          </a:solidFill>
                          <a:latin typeface="Calibri" pitchFamily="34" charset="0"/>
                          <a:ea typeface="+mn-ea"/>
                          <a:cs typeface="Alvi Nastaleeq" pitchFamily="2" charset="-78"/>
                        </a:rPr>
                        <a:t> вас</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(тот) кто</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учит</a:t>
                      </a:r>
                      <a:r>
                        <a:rPr lang="ru-RU" sz="2500" b="1" kern="1200" baseline="0" dirty="0" smtClean="0">
                          <a:solidFill>
                            <a:schemeClr val="tx1">
                              <a:lumMod val="50000"/>
                            </a:schemeClr>
                          </a:solidFill>
                          <a:latin typeface="Calibri" pitchFamily="34" charset="0"/>
                          <a:ea typeface="+mn-ea"/>
                          <a:cs typeface="Alvi Nastaleeq" pitchFamily="2" charset="-78"/>
                        </a:rPr>
                        <a:t> Коран</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обучает ему</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
        <p:nvSpPr>
          <p:cNvPr id="8" name="Rectangle 7"/>
          <p:cNvSpPr>
            <a:spLocks noChangeArrowheads="1"/>
          </p:cNvSpPr>
          <p:nvPr/>
        </p:nvSpPr>
        <p:spPr bwMode="auto">
          <a:xfrm>
            <a:off x="457200" y="1642539"/>
            <a:ext cx="753732" cy="369332"/>
          </a:xfrm>
          <a:prstGeom prst="rect">
            <a:avLst/>
          </a:prstGeom>
          <a:noFill/>
          <a:ln w="9525">
            <a:noFill/>
            <a:miter lim="800000"/>
            <a:headEnd/>
            <a:tailEnd/>
          </a:ln>
        </p:spPr>
        <p:txBody>
          <a:bodyPr wrap="none">
            <a:spAutoFit/>
          </a:bodyPr>
          <a:lstStyle/>
          <a:p>
            <a:pPr rtl="1"/>
            <a:r>
              <a:rPr lang="ar-SA" sz="1800" dirty="0">
                <a:solidFill>
                  <a:schemeClr val="accent4">
                    <a:lumMod val="10000"/>
                  </a:schemeClr>
                </a:solidFill>
                <a:latin typeface="Calibri" pitchFamily="34" charset="0"/>
                <a:cs typeface="Majidi" pitchFamily="2" charset="-78"/>
              </a:rPr>
              <a:t>(بخارى)</a:t>
            </a:r>
          </a:p>
        </p:txBody>
      </p:sp>
      <p:pic>
        <p:nvPicPr>
          <p:cNvPr id="10" name="Picture 29" descr="C:\Users\UQA-20\Dropbox\Files Sharing\Sc-1 english PPTs\اكتبوا.png"/>
          <p:cNvPicPr>
            <a:picLocks noChangeAspect="1" noChangeArrowheads="1"/>
          </p:cNvPicPr>
          <p:nvPr/>
        </p:nvPicPr>
        <p:blipFill>
          <a:blip r:embed="rId4" cstate="print"/>
          <a:srcRect/>
          <a:stretch>
            <a:fillRect/>
          </a:stretch>
        </p:blipFill>
        <p:spPr bwMode="auto">
          <a:xfrm>
            <a:off x="1295400" y="4237038"/>
            <a:ext cx="2305050" cy="1954212"/>
          </a:xfrm>
          <a:prstGeom prst="rect">
            <a:avLst/>
          </a:prstGeom>
          <a:noFill/>
          <a:ln w="9525">
            <a:noFill/>
            <a:miter lim="800000"/>
            <a:headEnd/>
            <a:tailEnd/>
          </a:ln>
        </p:spPr>
      </p:pic>
      <p:pic>
        <p:nvPicPr>
          <p:cNvPr id="11" name="Picture 30" descr="C:\Users\UQA-20\Dropbox\Files Sharing\Sc-1 english PPTs\علموا.png"/>
          <p:cNvPicPr>
            <a:picLocks noChangeAspect="1" noChangeArrowheads="1"/>
          </p:cNvPicPr>
          <p:nvPr/>
        </p:nvPicPr>
        <p:blipFill>
          <a:blip r:embed="rId5" cstate="print"/>
          <a:srcRect/>
          <a:stretch>
            <a:fillRect/>
          </a:stretch>
        </p:blipFill>
        <p:spPr bwMode="auto">
          <a:xfrm>
            <a:off x="4572000" y="3898900"/>
            <a:ext cx="3160713" cy="2349500"/>
          </a:xfrm>
          <a:prstGeom prst="rect">
            <a:avLst/>
          </a:prstGeom>
          <a:noFill/>
          <a:ln w="9525">
            <a:noFill/>
            <a:miter lim="800000"/>
            <a:headEnd/>
            <a:tailEnd/>
          </a:ln>
        </p:spPr>
      </p:pic>
      <p:sp>
        <p:nvSpPr>
          <p:cNvPr id="12" name="Rectangle 2"/>
          <p:cNvSpPr txBox="1">
            <a:spLocks noChangeArrowheads="1"/>
          </p:cNvSpPr>
          <p:nvPr/>
        </p:nvSpPr>
        <p:spPr bwMode="auto">
          <a:xfrm rot="10800000" flipV="1">
            <a:off x="457200" y="304801"/>
            <a:ext cx="8229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b="1">
                <a:solidFill>
                  <a:schemeClr val="accent4">
                    <a:lumMod val="10000"/>
                  </a:schemeClr>
                </a:solidFill>
                <a:latin typeface="Calibri" pitchFamily="34" charset="0"/>
                <a:ea typeface="+mj-ea"/>
                <a:cs typeface="+mj-cs"/>
              </a:defRPr>
            </a:lvl1pPr>
            <a:lvl2pPr algn="ctr" rtl="1" eaLnBrk="0" fontAlgn="base" hangingPunct="0">
              <a:spcBef>
                <a:spcPct val="0"/>
              </a:spcBef>
              <a:spcAft>
                <a:spcPct val="0"/>
              </a:spcAft>
              <a:defRPr sz="4000">
                <a:solidFill>
                  <a:schemeClr val="tx1"/>
                </a:solidFill>
                <a:latin typeface="Tahoma" pitchFamily="34" charset="0"/>
                <a:cs typeface="Nafees Web Naskh" pitchFamily="2" charset="-78"/>
              </a:defRPr>
            </a:lvl2pPr>
            <a:lvl3pPr algn="ctr" rtl="1" eaLnBrk="0" fontAlgn="base" hangingPunct="0">
              <a:spcBef>
                <a:spcPct val="0"/>
              </a:spcBef>
              <a:spcAft>
                <a:spcPct val="0"/>
              </a:spcAft>
              <a:defRPr sz="4000">
                <a:solidFill>
                  <a:schemeClr val="tx1"/>
                </a:solidFill>
                <a:latin typeface="Tahoma" pitchFamily="34" charset="0"/>
                <a:cs typeface="Nafees Web Naskh" pitchFamily="2" charset="-78"/>
              </a:defRPr>
            </a:lvl3pPr>
            <a:lvl4pPr algn="ctr" rtl="1" eaLnBrk="0" fontAlgn="base" hangingPunct="0">
              <a:spcBef>
                <a:spcPct val="0"/>
              </a:spcBef>
              <a:spcAft>
                <a:spcPct val="0"/>
              </a:spcAft>
              <a:defRPr sz="4000">
                <a:solidFill>
                  <a:schemeClr val="tx1"/>
                </a:solidFill>
                <a:latin typeface="Tahoma" pitchFamily="34" charset="0"/>
                <a:cs typeface="Nafees Web Naskh" pitchFamily="2" charset="-78"/>
              </a:defRPr>
            </a:lvl4pPr>
            <a:lvl5pPr algn="ctr" rtl="1" eaLnBrk="0" fontAlgn="base" hangingPunct="0">
              <a:spcBef>
                <a:spcPct val="0"/>
              </a:spcBef>
              <a:spcAft>
                <a:spcPct val="0"/>
              </a:spcAft>
              <a:defRPr sz="4000">
                <a:solidFill>
                  <a:schemeClr val="tx1"/>
                </a:solidFill>
                <a:latin typeface="Tahoma" pitchFamily="34" charset="0"/>
                <a:cs typeface="Nafees Web Naskh" pitchFamily="2" charset="-78"/>
              </a:defRPr>
            </a:lvl5pPr>
            <a:lvl6pPr marL="457200" algn="ctr" rtl="1" fontAlgn="base">
              <a:spcBef>
                <a:spcPct val="0"/>
              </a:spcBef>
              <a:spcAft>
                <a:spcPct val="0"/>
              </a:spcAft>
              <a:defRPr sz="4000">
                <a:solidFill>
                  <a:schemeClr val="tx1"/>
                </a:solidFill>
                <a:latin typeface="Tahoma" pitchFamily="34" charset="0"/>
                <a:cs typeface="Nafees Web Naskh" pitchFamily="2" charset="-78"/>
              </a:defRPr>
            </a:lvl6pPr>
            <a:lvl7pPr marL="914400" algn="ctr" rtl="1" fontAlgn="base">
              <a:spcBef>
                <a:spcPct val="0"/>
              </a:spcBef>
              <a:spcAft>
                <a:spcPct val="0"/>
              </a:spcAft>
              <a:defRPr sz="4000">
                <a:solidFill>
                  <a:schemeClr val="tx1"/>
                </a:solidFill>
                <a:latin typeface="Tahoma" pitchFamily="34" charset="0"/>
                <a:cs typeface="Nafees Web Naskh" pitchFamily="2" charset="-78"/>
              </a:defRPr>
            </a:lvl7pPr>
            <a:lvl8pPr marL="1371600" algn="ctr" rtl="1" fontAlgn="base">
              <a:spcBef>
                <a:spcPct val="0"/>
              </a:spcBef>
              <a:spcAft>
                <a:spcPct val="0"/>
              </a:spcAft>
              <a:defRPr sz="4000">
                <a:solidFill>
                  <a:schemeClr val="tx1"/>
                </a:solidFill>
                <a:latin typeface="Tahoma" pitchFamily="34" charset="0"/>
                <a:cs typeface="Nafees Web Naskh" pitchFamily="2" charset="-78"/>
              </a:defRPr>
            </a:lvl8pPr>
            <a:lvl9pPr marL="1828800" algn="ctr" rtl="1" fontAlgn="base">
              <a:spcBef>
                <a:spcPct val="0"/>
              </a:spcBef>
              <a:spcAft>
                <a:spcPct val="0"/>
              </a:spcAft>
              <a:defRPr sz="4000">
                <a:solidFill>
                  <a:schemeClr val="tx1"/>
                </a:solidFill>
                <a:latin typeface="Tahoma" pitchFamily="34" charset="0"/>
                <a:cs typeface="Nafees Web Naskh" pitchFamily="2" charset="-78"/>
              </a:defRPr>
            </a:lvl9pPr>
          </a:lstStyle>
          <a:p>
            <a:pPr eaLnBrk="1" hangingPunct="1"/>
            <a:r>
              <a:rPr lang="ru-RU" sz="3200" b="0" dirty="0" smtClean="0">
                <a:solidFill>
                  <a:schemeClr val="tx1"/>
                </a:solidFill>
              </a:rPr>
              <a:t>Практикуйте с воображением, чувством и молитвой</a:t>
            </a:r>
            <a:endParaRPr lang="en-US" sz="3200" dirty="0" smtClean="0">
              <a:solidFill>
                <a:schemeClr val="tx1"/>
              </a:solidFill>
              <a:latin typeface="Alvi Nastaleeq" pitchFamily="2" charset="-78"/>
              <a:cs typeface="Alvi Nastaleeq" pitchFamily="2" charset="-78"/>
            </a:endParaRPr>
          </a:p>
        </p:txBody>
      </p:sp>
    </p:spTree>
  </p:cSld>
  <p:clrMapOvr>
    <a:overrideClrMapping bg1="dk2" tx1="lt1" bg2="dk1" tx2="lt2" accent1="accent1" accent2="accent2" accent3="accent3" accent4="accent4" accent5="accent5" accent6="accent6" hlink="hlink" folHlink="folHlink"/>
  </p:clrMapOvr>
  <p:transition advTm="103163"/>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3" name="Rectangle 15"/>
          <p:cNvSpPr>
            <a:spLocks noChangeArrowheads="1"/>
          </p:cNvSpPr>
          <p:nvPr/>
        </p:nvSpPr>
        <p:spPr bwMode="auto">
          <a:xfrm>
            <a:off x="533400" y="0"/>
            <a:ext cx="7772400" cy="609600"/>
          </a:xfrm>
          <a:prstGeom prst="rect">
            <a:avLst/>
          </a:prstGeom>
          <a:noFill/>
          <a:ln w="9525">
            <a:noFill/>
            <a:miter lim="800000"/>
            <a:headEnd/>
            <a:tailEnd/>
          </a:ln>
        </p:spPr>
        <p:txBody>
          <a:bodyPr anchor="ctr"/>
          <a:lstStyle/>
          <a:p>
            <a:pPr algn="ctr" rtl="1" eaLnBrk="0" hangingPunct="0"/>
            <a:r>
              <a:rPr lang="ru-RU" sz="3200" kern="0" dirty="0" smtClean="0">
                <a:latin typeface="Calibri" pitchFamily="34" charset="0"/>
                <a:ea typeface="+mj-ea"/>
              </a:rPr>
              <a:t>Намерение – это самое главное</a:t>
            </a:r>
            <a:endParaRPr lang="en-US" sz="3200" kern="0" dirty="0">
              <a:latin typeface="Calibri" pitchFamily="34" charset="0"/>
              <a:ea typeface="+mj-ea"/>
            </a:endParaRPr>
          </a:p>
        </p:txBody>
      </p:sp>
      <p:pic>
        <p:nvPicPr>
          <p:cNvPr id="6" name="Picture 6"/>
          <p:cNvPicPr>
            <a:picLocks noChangeAspect="1"/>
          </p:cNvPicPr>
          <p:nvPr/>
        </p:nvPicPr>
        <p:blipFill>
          <a:blip r:embed="rId4" cstate="print"/>
          <a:srcRect/>
          <a:stretch>
            <a:fillRect/>
          </a:stretch>
        </p:blipFill>
        <p:spPr bwMode="auto">
          <a:xfrm>
            <a:off x="228600" y="609600"/>
            <a:ext cx="8686800" cy="2211387"/>
          </a:xfrm>
          <a:prstGeom prst="rect">
            <a:avLst/>
          </a:prstGeom>
          <a:noFill/>
          <a:ln w="9525">
            <a:noFill/>
            <a:miter lim="800000"/>
            <a:headEnd/>
            <a:tailEnd/>
          </a:ln>
        </p:spPr>
      </p:pic>
      <p:graphicFrame>
        <p:nvGraphicFramePr>
          <p:cNvPr id="7" name="Group 22"/>
          <p:cNvGraphicFramePr>
            <a:graphicFrameLocks/>
          </p:cNvGraphicFramePr>
          <p:nvPr/>
        </p:nvGraphicFramePr>
        <p:xfrm>
          <a:off x="457199" y="839787"/>
          <a:ext cx="8229601" cy="1751013"/>
        </p:xfrm>
        <a:graphic>
          <a:graphicData uri="http://schemas.openxmlformats.org/drawingml/2006/table">
            <a:tbl>
              <a:tblPr rtl="1"/>
              <a:tblGrid>
                <a:gridCol w="1775012"/>
                <a:gridCol w="3350110"/>
                <a:gridCol w="3104479"/>
              </a:tblGrid>
              <a:tr h="1034011">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اِنَّمَا</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الْأَعْمَالُ</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بِالنِّيَّاتِ</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r>
              <a:tr h="717002">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только</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дела</a:t>
                      </a:r>
                      <a:r>
                        <a:rPr lang="ru-RU" sz="2500" b="1" kern="1200" baseline="0" dirty="0" smtClean="0">
                          <a:solidFill>
                            <a:schemeClr val="tx1">
                              <a:lumMod val="50000"/>
                            </a:schemeClr>
                          </a:solidFill>
                          <a:latin typeface="Calibri" pitchFamily="34" charset="0"/>
                          <a:ea typeface="+mn-ea"/>
                          <a:cs typeface="Alvi Nastaleeq" pitchFamily="2" charset="-78"/>
                        </a:rPr>
                        <a:t> (оцениваются)</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по</a:t>
                      </a:r>
                      <a:r>
                        <a:rPr lang="ru-RU" sz="2500" b="1" kern="1200" baseline="0" dirty="0" smtClean="0">
                          <a:solidFill>
                            <a:schemeClr val="tx1">
                              <a:lumMod val="50000"/>
                            </a:schemeClr>
                          </a:solidFill>
                          <a:latin typeface="Calibri" pitchFamily="34" charset="0"/>
                          <a:ea typeface="+mn-ea"/>
                          <a:cs typeface="Alvi Nastaleeq" pitchFamily="2" charset="-78"/>
                        </a:rPr>
                        <a:t> </a:t>
                      </a:r>
                      <a:r>
                        <a:rPr lang="ru-RU" sz="2500" b="1" kern="1200" dirty="0" smtClean="0">
                          <a:solidFill>
                            <a:schemeClr val="tx1">
                              <a:lumMod val="50000"/>
                            </a:schemeClr>
                          </a:solidFill>
                          <a:latin typeface="Calibri" pitchFamily="34" charset="0"/>
                          <a:ea typeface="+mn-ea"/>
                          <a:cs typeface="Alvi Nastaleeq" pitchFamily="2" charset="-78"/>
                        </a:rPr>
                        <a:t>намерениям</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
        <p:nvSpPr>
          <p:cNvPr id="8" name="Rectangle 21"/>
          <p:cNvSpPr>
            <a:spLocks noChangeArrowheads="1"/>
          </p:cNvSpPr>
          <p:nvPr/>
        </p:nvSpPr>
        <p:spPr bwMode="auto">
          <a:xfrm>
            <a:off x="478716" y="1208442"/>
            <a:ext cx="753732" cy="369332"/>
          </a:xfrm>
          <a:prstGeom prst="rect">
            <a:avLst/>
          </a:prstGeom>
          <a:noFill/>
          <a:ln w="9525">
            <a:noFill/>
            <a:miter lim="800000"/>
            <a:headEnd/>
            <a:tailEnd/>
          </a:ln>
        </p:spPr>
        <p:txBody>
          <a:bodyPr wrap="none">
            <a:spAutoFit/>
          </a:bodyPr>
          <a:lstStyle/>
          <a:p>
            <a:pPr rtl="1"/>
            <a:r>
              <a:rPr lang="ar-SA" sz="1800" dirty="0">
                <a:solidFill>
                  <a:schemeClr val="accent4">
                    <a:lumMod val="10000"/>
                  </a:schemeClr>
                </a:solidFill>
                <a:latin typeface="Calibri" pitchFamily="34" charset="0"/>
                <a:cs typeface="Majidi" pitchFamily="2" charset="-78"/>
              </a:rPr>
              <a:t>(بخارى)</a:t>
            </a:r>
          </a:p>
        </p:txBody>
      </p:sp>
    </p:spTree>
  </p:cSld>
  <p:clrMapOvr>
    <a:overrideClrMapping bg1="dk2" tx1="lt1" bg2="dk1" tx2="lt2" accent1="accent1" accent2="accent2" accent3="accent3" accent4="accent4" accent5="accent5" accent6="accent6" hlink="hlink" folHlink="folHlink"/>
  </p:clrMapOvr>
  <p:transition advTm="32729"/>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457200" y="2778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4800" b="1" i="0" u="none" strike="noStrike" kern="0" cap="none" spc="0" normalizeH="0" baseline="0" noProof="0" dirty="0" smtClean="0">
                <a:ln>
                  <a:noFill/>
                </a:ln>
                <a:solidFill>
                  <a:srgbClr val="161616"/>
                </a:solidFill>
                <a:effectLst/>
                <a:uLnTx/>
                <a:uFillTx/>
                <a:latin typeface="Calibri" pitchFamily="34" charset="0"/>
                <a:ea typeface="+mj-ea"/>
                <a:cs typeface="Majidi" pitchFamily="2" charset="-78"/>
              </a:rPr>
              <a:t>Знаете</a:t>
            </a:r>
            <a:r>
              <a:rPr kumimoji="0" lang="ru-RU" sz="4800" b="1" i="0" u="none" strike="noStrike" kern="0" cap="none" spc="0" normalizeH="0" noProof="0" dirty="0" smtClean="0">
                <a:ln>
                  <a:noFill/>
                </a:ln>
                <a:solidFill>
                  <a:srgbClr val="161616"/>
                </a:solidFill>
                <a:effectLst/>
                <a:uLnTx/>
                <a:uFillTx/>
                <a:latin typeface="Calibri" pitchFamily="34" charset="0"/>
                <a:ea typeface="+mj-ea"/>
                <a:cs typeface="Majidi" pitchFamily="2" charset="-78"/>
              </a:rPr>
              <a:t> ли Вы значение ...</a:t>
            </a:r>
            <a:endParaRPr kumimoji="0" lang="ar-SA" sz="4800" b="1" i="0" u="none" strike="noStrike" kern="0" cap="none" spc="0" normalizeH="0" baseline="0" noProof="0" dirty="0" smtClean="0">
              <a:ln>
                <a:noFill/>
              </a:ln>
              <a:solidFill>
                <a:srgbClr val="161616"/>
              </a:solidFill>
              <a:effectLst/>
              <a:uLnTx/>
              <a:uFillTx/>
              <a:latin typeface="Calibri" pitchFamily="34" charset="0"/>
              <a:ea typeface="+mj-ea"/>
              <a:cs typeface="Majidi" pitchFamily="2" charset="-78"/>
            </a:endParaRPr>
          </a:p>
        </p:txBody>
      </p:sp>
      <p:sp>
        <p:nvSpPr>
          <p:cNvPr id="7" name="Rectangle 3"/>
          <p:cNvSpPr txBox="1">
            <a:spLocks noChangeArrowheads="1"/>
          </p:cNvSpPr>
          <p:nvPr/>
        </p:nvSpPr>
        <p:spPr bwMode="auto">
          <a:xfrm>
            <a:off x="5029200" y="2057400"/>
            <a:ext cx="3429000" cy="3692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
                <a:srgbClr val="161616"/>
              </a:buClr>
              <a:buSzPct val="90000"/>
              <a:buFont typeface="Wingdings" pitchFamily="2" charset="2"/>
              <a:buNone/>
              <a:tabLst/>
              <a:defRPr/>
            </a:pPr>
            <a:r>
              <a:rPr kumimoji="0" lang="ur-PK" sz="27700" b="0" i="0" u="none" strike="noStrike" kern="0" cap="none" spc="0" normalizeH="0" baseline="0" noProof="0" smtClean="0">
                <a:ln>
                  <a:noFill/>
                </a:ln>
                <a:solidFill>
                  <a:srgbClr val="161616"/>
                </a:solidFill>
                <a:effectLst/>
                <a:uLnTx/>
                <a:uFillTx/>
                <a:latin typeface="Calibri" pitchFamily="34" charset="0"/>
                <a:ea typeface="+mn-ea"/>
                <a:cs typeface="Majidi" pitchFamily="2" charset="-78"/>
              </a:rPr>
              <a:t>اِنْ</a:t>
            </a:r>
            <a:endParaRPr kumimoji="0" lang="en-US" sz="27700" b="0" i="0" u="none" strike="noStrike" kern="0" cap="none" spc="0" normalizeH="0" baseline="0" noProof="0" dirty="0" smtClean="0">
              <a:ln>
                <a:noFill/>
              </a:ln>
              <a:solidFill>
                <a:srgbClr val="161616"/>
              </a:solidFill>
              <a:effectLst/>
              <a:uLnTx/>
              <a:uFillTx/>
              <a:latin typeface="Calibri" pitchFamily="34" charset="0"/>
              <a:ea typeface="+mn-ea"/>
              <a:cs typeface="Majidi" pitchFamily="2" charset="-78"/>
            </a:endParaRPr>
          </a:p>
        </p:txBody>
      </p:sp>
    </p:spTree>
  </p:cSld>
  <p:clrMapOvr>
    <a:overrideClrMapping bg1="dk2" tx1="lt1" bg2="dk1" tx2="lt2" accent1="accent1" accent2="accent2" accent3="accent3" accent4="accent4" accent5="accent5" accent6="accent6" hlink="hlink" folHlink="folHlink"/>
  </p:clrMapOvr>
  <p:transition advTm="2589"/>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ctrTitle" sz="quarter"/>
          </p:nvPr>
        </p:nvSpPr>
        <p:spPr>
          <a:xfrm>
            <a:off x="457200" y="0"/>
            <a:ext cx="8229600" cy="1066800"/>
          </a:xfrm>
        </p:spPr>
        <p:txBody>
          <a:bodyPr/>
          <a:lstStyle/>
          <a:p>
            <a:pPr rtl="0"/>
            <a:r>
              <a:rPr lang="ru-RU" dirty="0" smtClean="0"/>
              <a:t>Цель ниспослания Корана</a:t>
            </a:r>
            <a:endParaRPr lang="en-US" dirty="0" smtClean="0"/>
          </a:p>
        </p:txBody>
      </p:sp>
      <p:sp>
        <p:nvSpPr>
          <p:cNvPr id="6146" name="Rectangle 2"/>
          <p:cNvSpPr>
            <a:spLocks noGrp="1" noChangeArrowheads="1"/>
          </p:cNvSpPr>
          <p:nvPr>
            <p:ph type="subTitle" sz="quarter" idx="1"/>
          </p:nvPr>
        </p:nvSpPr>
        <p:spPr>
          <a:xfrm>
            <a:off x="533400" y="1752600"/>
            <a:ext cx="8153400" cy="1828800"/>
          </a:xfrm>
        </p:spPr>
        <p:txBody>
          <a:bodyPr/>
          <a:lstStyle/>
          <a:p>
            <a:pPr rtl="0">
              <a:buFont typeface="Wingdings" pitchFamily="2" charset="2"/>
              <a:buNone/>
            </a:pPr>
            <a:r>
              <a:rPr lang="ru-RU" sz="3200" dirty="0" smtClean="0"/>
              <a:t>Размышлять над его аятами.</a:t>
            </a:r>
            <a:endParaRPr lang="en-US" sz="3200" dirty="0" smtClean="0"/>
          </a:p>
          <a:p>
            <a:pPr rtl="0">
              <a:buFont typeface="Wingdings" pitchFamily="2" charset="2"/>
              <a:buNone/>
            </a:pPr>
            <a:r>
              <a:rPr lang="ru-RU" sz="3200" dirty="0" smtClean="0"/>
              <a:t>Для этого необходимо понимать арабский язык. </a:t>
            </a:r>
            <a:endParaRPr lang="en-US" sz="3200" dirty="0" smtClean="0"/>
          </a:p>
          <a:p>
            <a:pPr rtl="0">
              <a:buFont typeface="Wingdings" pitchFamily="2" charset="2"/>
              <a:buNone/>
            </a:pPr>
            <a:r>
              <a:rPr lang="ru-RU" sz="3200" dirty="0" smtClean="0"/>
              <a:t>Это так легко...</a:t>
            </a:r>
            <a:endParaRPr lang="ar-SA" sz="3200" dirty="0" smtClean="0"/>
          </a:p>
        </p:txBody>
      </p:sp>
    </p:spTree>
  </p:cSld>
  <p:clrMapOvr>
    <a:overrideClrMapping bg1="dk2" tx1="lt1" bg2="dk1" tx2="lt2" accent1="accent1" accent2="accent2" accent3="accent3" accent4="accent4" accent5="accent5" accent6="accent6" hlink="hlink" folHlink="folHlink"/>
  </p:clrMapOvr>
  <p:transition advTm="31247"/>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7200" y="2778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r>
              <a:rPr lang="ru-RU" kern="0" dirty="0">
                <a:solidFill>
                  <a:srgbClr val="161616"/>
                </a:solidFill>
                <a:latin typeface="Calibri" pitchFamily="34" charset="0"/>
                <a:cs typeface="Majidi" pitchFamily="2" charset="-78"/>
              </a:rPr>
              <a:t>Знаете ли Вы значение ...</a:t>
            </a:r>
            <a:endParaRPr lang="ar-SA" kern="0" dirty="0">
              <a:solidFill>
                <a:srgbClr val="161616"/>
              </a:solidFill>
              <a:latin typeface="Calibri" pitchFamily="34" charset="0"/>
              <a:cs typeface="Majidi" pitchFamily="2" charset="-78"/>
            </a:endParaRPr>
          </a:p>
        </p:txBody>
      </p:sp>
      <p:sp>
        <p:nvSpPr>
          <p:cNvPr id="8" name="Rectangle 3"/>
          <p:cNvSpPr txBox="1">
            <a:spLocks noChangeArrowheads="1"/>
          </p:cNvSpPr>
          <p:nvPr/>
        </p:nvSpPr>
        <p:spPr bwMode="auto">
          <a:xfrm>
            <a:off x="5029200" y="2057400"/>
            <a:ext cx="3429000" cy="3692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
                <a:srgbClr val="161616"/>
              </a:buClr>
              <a:buSzPct val="90000"/>
              <a:buFont typeface="Wingdings" pitchFamily="2" charset="2"/>
              <a:buNone/>
              <a:tabLst/>
              <a:defRPr/>
            </a:pPr>
            <a:r>
              <a:rPr kumimoji="0" lang="ur-PK" sz="27700" b="0" i="0" u="none" strike="noStrike" kern="0" cap="none" spc="0" normalizeH="0" baseline="0" noProof="0" dirty="0" smtClean="0">
                <a:ln>
                  <a:noFill/>
                </a:ln>
                <a:solidFill>
                  <a:srgbClr val="161616"/>
                </a:solidFill>
                <a:effectLst/>
                <a:uLnTx/>
                <a:uFillTx/>
                <a:latin typeface="Calibri" pitchFamily="34" charset="0"/>
                <a:ea typeface="+mn-ea"/>
                <a:cs typeface="Majidi" pitchFamily="2" charset="-78"/>
              </a:rPr>
              <a:t>اِنْ</a:t>
            </a:r>
            <a:endParaRPr kumimoji="0" lang="en-US" sz="27700" b="0" i="0" u="none" strike="noStrike" kern="0" cap="none" spc="0" normalizeH="0" baseline="0" noProof="0" dirty="0" smtClean="0">
              <a:ln>
                <a:noFill/>
              </a:ln>
              <a:solidFill>
                <a:srgbClr val="161616"/>
              </a:solidFill>
              <a:effectLst/>
              <a:uLnTx/>
              <a:uFillTx/>
              <a:latin typeface="Calibri" pitchFamily="34" charset="0"/>
              <a:ea typeface="+mn-ea"/>
              <a:cs typeface="Majidi" pitchFamily="2" charset="-78"/>
            </a:endParaRPr>
          </a:p>
        </p:txBody>
      </p:sp>
      <p:sp>
        <p:nvSpPr>
          <p:cNvPr id="9" name="Rectangle 3"/>
          <p:cNvSpPr txBox="1">
            <a:spLocks noChangeArrowheads="1"/>
          </p:cNvSpPr>
          <p:nvPr/>
        </p:nvSpPr>
        <p:spPr bwMode="auto">
          <a:xfrm>
            <a:off x="990600" y="3048000"/>
            <a:ext cx="34290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
                <a:srgbClr val="161616"/>
              </a:buClr>
              <a:buSzPct val="90000"/>
              <a:buFont typeface="Wingdings" pitchFamily="2" charset="2"/>
              <a:buNone/>
              <a:tabLst/>
              <a:defRPr/>
            </a:pPr>
            <a:r>
              <a:rPr kumimoji="0" lang="ru-RU" sz="8000" b="0" i="0" u="none" strike="noStrike" kern="0" cap="none" spc="0" normalizeH="0" baseline="0" noProof="0" dirty="0" smtClean="0">
                <a:ln>
                  <a:noFill/>
                </a:ln>
                <a:solidFill>
                  <a:srgbClr val="161616"/>
                </a:solidFill>
                <a:effectLst/>
                <a:uLnTx/>
                <a:uFillTx/>
                <a:latin typeface="Calibri" pitchFamily="34" charset="0"/>
                <a:ea typeface="+mn-ea"/>
                <a:cs typeface="Majidi" pitchFamily="2" charset="-78"/>
              </a:rPr>
              <a:t>если</a:t>
            </a:r>
            <a:endParaRPr kumimoji="0" lang="en-US" sz="8000" b="0" i="0" u="none" strike="noStrike" kern="0" cap="none" spc="0" normalizeH="0" baseline="0" noProof="0" dirty="0" smtClean="0">
              <a:ln>
                <a:noFill/>
              </a:ln>
              <a:solidFill>
                <a:srgbClr val="161616"/>
              </a:solidFill>
              <a:effectLst/>
              <a:uLnTx/>
              <a:uFillTx/>
              <a:latin typeface="Calibri" pitchFamily="34" charset="0"/>
              <a:ea typeface="+mn-ea"/>
              <a:cs typeface="Majidi" pitchFamily="2" charset="-78"/>
            </a:endParaRPr>
          </a:p>
        </p:txBody>
      </p:sp>
    </p:spTree>
  </p:cSld>
  <p:clrMapOvr>
    <a:overrideClrMapping bg1="dk2" tx1="lt1" bg2="dk1" tx2="lt2" accent1="accent1" accent2="accent2" accent3="accent3" accent4="accent4" accent5="accent5" accent6="accent6" hlink="hlink" folHlink="folHlink"/>
  </p:clrMapOvr>
  <p:transition advTm="3432"/>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5"/>
          <p:cNvSpPr txBox="1">
            <a:spLocks noChangeArrowheads="1"/>
          </p:cNvSpPr>
          <p:nvPr/>
        </p:nvSpPr>
        <p:spPr bwMode="auto">
          <a:xfrm>
            <a:off x="762000" y="4759404"/>
            <a:ext cx="4419600" cy="769441"/>
          </a:xfrm>
          <a:prstGeom prst="rect">
            <a:avLst/>
          </a:prstGeom>
          <a:noFill/>
          <a:ln w="9525" algn="ctr">
            <a:noFill/>
            <a:miter lim="800000"/>
            <a:headEnd/>
            <a:tailEnd/>
          </a:ln>
        </p:spPr>
        <p:txBody>
          <a:bodyPr>
            <a:spAutoFit/>
          </a:bodyPr>
          <a:lstStyle/>
          <a:p>
            <a:pPr algn="ctr">
              <a:spcBef>
                <a:spcPct val="50000"/>
              </a:spcBef>
            </a:pPr>
            <a:r>
              <a:rPr lang="ru-RU" sz="4400" dirty="0" smtClean="0">
                <a:solidFill>
                  <a:schemeClr val="accent4">
                    <a:lumMod val="10000"/>
                  </a:schemeClr>
                </a:solidFill>
                <a:latin typeface="Calibri" pitchFamily="34" charset="0"/>
                <a:cs typeface="Arial" pitchFamily="34" charset="0"/>
              </a:rPr>
              <a:t>Аллах пожелает</a:t>
            </a:r>
            <a:endParaRPr lang="en-US" sz="4400" dirty="0">
              <a:solidFill>
                <a:schemeClr val="accent4">
                  <a:lumMod val="10000"/>
                </a:schemeClr>
              </a:solidFill>
              <a:latin typeface="Calibri" pitchFamily="34" charset="0"/>
              <a:cs typeface="Arial" pitchFamily="34" charset="0"/>
            </a:endParaRPr>
          </a:p>
        </p:txBody>
      </p:sp>
      <p:grpSp>
        <p:nvGrpSpPr>
          <p:cNvPr id="35" name="Group 6"/>
          <p:cNvGrpSpPr>
            <a:grpSpLocks/>
          </p:cNvGrpSpPr>
          <p:nvPr/>
        </p:nvGrpSpPr>
        <p:grpSpPr bwMode="auto">
          <a:xfrm>
            <a:off x="4724400" y="787400"/>
            <a:ext cx="3873500" cy="5345113"/>
            <a:chOff x="2976" y="496"/>
            <a:chExt cx="2440" cy="3367"/>
          </a:xfrm>
        </p:grpSpPr>
        <p:sp>
          <p:nvSpPr>
            <p:cNvPr id="36" name="Oval 7"/>
            <p:cNvSpPr>
              <a:spLocks noChangeArrowheads="1"/>
            </p:cNvSpPr>
            <p:nvPr/>
          </p:nvSpPr>
          <p:spPr bwMode="auto">
            <a:xfrm>
              <a:off x="3072" y="2683"/>
              <a:ext cx="2344" cy="1180"/>
            </a:xfrm>
            <a:prstGeom prst="ellipse">
              <a:avLst/>
            </a:prstGeom>
            <a:solidFill>
              <a:srgbClr val="D9F6FF"/>
            </a:solidFill>
            <a:ln w="9525" algn="ctr">
              <a:noFill/>
              <a:round/>
              <a:headEnd/>
              <a:tailEnd/>
            </a:ln>
          </p:spPr>
          <p:txBody>
            <a:bodyPr anchor="ctr">
              <a:spAutoFit/>
            </a:bodyPr>
            <a:lstStyle/>
            <a:p>
              <a:pPr algn="ctr">
                <a:lnSpc>
                  <a:spcPct val="105000"/>
                </a:lnSpc>
                <a:spcBef>
                  <a:spcPct val="50000"/>
                </a:spcBef>
              </a:pPr>
              <a:r>
                <a:rPr lang="ru-RU" sz="8000" dirty="0" smtClean="0">
                  <a:solidFill>
                    <a:srgbClr val="922E54"/>
                  </a:solidFill>
                  <a:latin typeface="Calibri" pitchFamily="34" charset="0"/>
                  <a:cs typeface="Arial" pitchFamily="34" charset="0"/>
                </a:rPr>
                <a:t>если</a:t>
              </a:r>
              <a:endParaRPr lang="en-US" sz="8000" dirty="0">
                <a:solidFill>
                  <a:srgbClr val="922E54"/>
                </a:solidFill>
                <a:latin typeface="Calibri" pitchFamily="34" charset="0"/>
                <a:cs typeface="Arial" pitchFamily="34" charset="0"/>
              </a:endParaRPr>
            </a:p>
          </p:txBody>
        </p:sp>
        <p:sp>
          <p:nvSpPr>
            <p:cNvPr id="37" name="Oval 8"/>
            <p:cNvSpPr>
              <a:spLocks noChangeArrowheads="1"/>
            </p:cNvSpPr>
            <p:nvPr/>
          </p:nvSpPr>
          <p:spPr bwMode="auto">
            <a:xfrm>
              <a:off x="2976" y="496"/>
              <a:ext cx="2344" cy="2288"/>
            </a:xfrm>
            <a:prstGeom prst="ellipse">
              <a:avLst/>
            </a:prstGeom>
            <a:solidFill>
              <a:srgbClr val="D9F6FF"/>
            </a:solidFill>
            <a:ln w="9525" algn="ctr">
              <a:noFill/>
              <a:round/>
              <a:headEnd/>
              <a:tailEnd/>
            </a:ln>
          </p:spPr>
          <p:txBody>
            <a:bodyPr wrap="none" anchor="ctr"/>
            <a:lstStyle/>
            <a:p>
              <a:pPr algn="ctr" rtl="1">
                <a:lnSpc>
                  <a:spcPct val="105000"/>
                </a:lnSpc>
                <a:spcBef>
                  <a:spcPct val="50000"/>
                </a:spcBef>
              </a:pPr>
              <a:r>
                <a:rPr lang="ur-PK" sz="22900" dirty="0" smtClean="0">
                  <a:solidFill>
                    <a:srgbClr val="922E54"/>
                  </a:solidFill>
                  <a:latin typeface="Calibri" pitchFamily="34" charset="0"/>
                  <a:cs typeface="Majidi" pitchFamily="2" charset="-78"/>
                </a:rPr>
                <a:t>ا</a:t>
              </a:r>
              <a:r>
                <a:rPr lang="ar-SA" sz="22900" dirty="0" smtClean="0">
                  <a:solidFill>
                    <a:srgbClr val="922E54"/>
                  </a:solidFill>
                  <a:latin typeface="Calibri" pitchFamily="34" charset="0"/>
                  <a:cs typeface="Majidi" pitchFamily="2" charset="-78"/>
                </a:rPr>
                <a:t>ِنْ</a:t>
              </a:r>
              <a:endParaRPr lang="en-US" sz="22900" dirty="0">
                <a:solidFill>
                  <a:srgbClr val="922E54"/>
                </a:solidFill>
                <a:latin typeface="Calibri" pitchFamily="34" charset="0"/>
                <a:cs typeface="Majidi" pitchFamily="2" charset="-78"/>
              </a:endParaRPr>
            </a:p>
          </p:txBody>
        </p:sp>
      </p:grpSp>
      <p:sp>
        <p:nvSpPr>
          <p:cNvPr id="38" name="Text Box 9"/>
          <p:cNvSpPr txBox="1">
            <a:spLocks noChangeArrowheads="1"/>
          </p:cNvSpPr>
          <p:nvPr/>
        </p:nvSpPr>
        <p:spPr bwMode="auto">
          <a:xfrm>
            <a:off x="762000" y="1858963"/>
            <a:ext cx="4572000" cy="1874837"/>
          </a:xfrm>
          <a:prstGeom prst="rect">
            <a:avLst/>
          </a:prstGeom>
          <a:noFill/>
          <a:ln w="9525">
            <a:noFill/>
            <a:miter lim="800000"/>
            <a:headEnd/>
            <a:tailEnd/>
          </a:ln>
        </p:spPr>
        <p:txBody>
          <a:bodyPr>
            <a:spAutoFit/>
          </a:bodyPr>
          <a:lstStyle/>
          <a:p>
            <a:pPr algn="ctr" rtl="1">
              <a:spcBef>
                <a:spcPct val="50000"/>
              </a:spcBef>
            </a:pPr>
            <a:r>
              <a:rPr lang="ar-SA" sz="11700" dirty="0">
                <a:solidFill>
                  <a:schemeClr val="accent4">
                    <a:lumMod val="10000"/>
                  </a:schemeClr>
                </a:solidFill>
                <a:latin typeface="Arial" pitchFamily="34" charset="0"/>
                <a:cs typeface="Majidi" pitchFamily="2" charset="-78"/>
              </a:rPr>
              <a:t>شَاءَ اﷲ</a:t>
            </a:r>
          </a:p>
        </p:txBody>
      </p:sp>
      <p:sp>
        <p:nvSpPr>
          <p:cNvPr id="39" name="Rectangle 38"/>
          <p:cNvSpPr/>
          <p:nvPr/>
        </p:nvSpPr>
        <p:spPr>
          <a:xfrm>
            <a:off x="1425300" y="457200"/>
            <a:ext cx="1321195" cy="769441"/>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pPr algn="ctr">
              <a:defRPr/>
            </a:pPr>
            <a:r>
              <a:rPr lang="en-US" sz="4400" dirty="0" smtClean="0">
                <a:solidFill>
                  <a:schemeClr val="tx1"/>
                </a:solidFill>
                <a:latin typeface="Calibri" pitchFamily="34" charset="0"/>
                <a:cs typeface="Times New Roman" pitchFamily="18" charset="0"/>
              </a:rPr>
              <a:t>500+</a:t>
            </a:r>
            <a:endParaRPr lang="en-US" sz="4400" baseline="30000" dirty="0">
              <a:solidFill>
                <a:schemeClr val="tx1"/>
              </a:solidFill>
              <a:latin typeface="Calibri" pitchFamily="34" charset="0"/>
              <a:cs typeface="Times New Roman" pitchFamily="18" charset="0"/>
            </a:endParaRPr>
          </a:p>
        </p:txBody>
      </p:sp>
    </p:spTree>
  </p:cSld>
  <p:clrMapOvr>
    <a:overrideClrMapping bg1="dk2" tx1="lt1" bg2="dk1" tx2="lt2" accent1="accent1" accent2="accent2" accent3="accent3" accent4="accent4" accent5="accent5" accent6="accent6" hlink="hlink" folHlink="folHlink"/>
  </p:clrMapOvr>
  <p:transition advTm="10686"/>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2"/>
          <p:cNvSpPr>
            <a:spLocks noChangeArrowheads="1"/>
          </p:cNvSpPr>
          <p:nvPr/>
        </p:nvSpPr>
        <p:spPr bwMode="auto">
          <a:xfrm>
            <a:off x="6477000" y="800859"/>
            <a:ext cx="2438400" cy="3101216"/>
          </a:xfrm>
          <a:prstGeom prst="ellipse">
            <a:avLst/>
          </a:prstGeom>
          <a:solidFill>
            <a:schemeClr val="accent1"/>
          </a:solidFill>
          <a:ln w="9525" algn="ctr">
            <a:noFill/>
            <a:round/>
            <a:headEnd/>
            <a:tailEnd/>
          </a:ln>
        </p:spPr>
        <p:txBody>
          <a:bodyPr wrap="square" anchor="ctr">
            <a:noAutofit/>
          </a:bodyPr>
          <a:lstStyle/>
          <a:p>
            <a:pPr>
              <a:spcBef>
                <a:spcPct val="50000"/>
              </a:spcBef>
            </a:pPr>
            <a:endParaRPr lang="en-US" dirty="0">
              <a:latin typeface="Calibri" pitchFamily="34" charset="0"/>
            </a:endParaRPr>
          </a:p>
        </p:txBody>
      </p:sp>
      <p:sp>
        <p:nvSpPr>
          <p:cNvPr id="20" name="Text Box 4"/>
          <p:cNvSpPr txBox="1">
            <a:spLocks noChangeArrowheads="1"/>
          </p:cNvSpPr>
          <p:nvPr/>
        </p:nvSpPr>
        <p:spPr bwMode="auto">
          <a:xfrm>
            <a:off x="0" y="1158875"/>
            <a:ext cx="9144000" cy="3323987"/>
          </a:xfrm>
          <a:prstGeom prst="rect">
            <a:avLst/>
          </a:prstGeom>
          <a:noFill/>
          <a:ln w="9525">
            <a:noFill/>
            <a:miter lim="800000"/>
            <a:headEnd/>
            <a:tailEnd/>
          </a:ln>
        </p:spPr>
        <p:txBody>
          <a:bodyPr>
            <a:spAutoFit/>
          </a:bodyPr>
          <a:lstStyle/>
          <a:p>
            <a:pPr algn="ctr" rtl="1">
              <a:spcBef>
                <a:spcPct val="50000"/>
              </a:spcBef>
            </a:pPr>
            <a:r>
              <a:rPr lang="ur-PK" sz="21000" dirty="0" smtClean="0">
                <a:solidFill>
                  <a:srgbClr val="FFFF00"/>
                </a:solidFill>
                <a:latin typeface="Arial" pitchFamily="34" charset="0"/>
                <a:cs typeface="Majidi" pitchFamily="2" charset="-78"/>
              </a:rPr>
              <a:t>اِ</a:t>
            </a:r>
            <a:r>
              <a:rPr lang="ar-SA" sz="21000" dirty="0" smtClean="0">
                <a:solidFill>
                  <a:srgbClr val="FFFF00"/>
                </a:solidFill>
                <a:latin typeface="Arial" pitchFamily="34" charset="0"/>
                <a:cs typeface="Majidi" pitchFamily="2" charset="-78"/>
              </a:rPr>
              <a:t>ن</a:t>
            </a:r>
            <a:r>
              <a:rPr lang="ur-PK" sz="21000" dirty="0" smtClean="0">
                <a:solidFill>
                  <a:srgbClr val="FFFF00"/>
                </a:solidFill>
                <a:latin typeface="Arial" pitchFamily="34" charset="0"/>
                <a:cs typeface="Majidi" pitchFamily="2" charset="-78"/>
              </a:rPr>
              <a:t>َّ</a:t>
            </a:r>
            <a:r>
              <a:rPr lang="ar-SA" sz="9600" dirty="0" smtClean="0">
                <a:solidFill>
                  <a:srgbClr val="FFFFFF"/>
                </a:solidFill>
                <a:latin typeface="Arial" pitchFamily="34" charset="0"/>
                <a:cs typeface="Majidi" pitchFamily="2" charset="-78"/>
              </a:rPr>
              <a:t> </a:t>
            </a:r>
            <a:r>
              <a:rPr lang="ar-SA" sz="9600" dirty="0" smtClean="0">
                <a:solidFill>
                  <a:schemeClr val="accent4">
                    <a:lumMod val="10000"/>
                  </a:schemeClr>
                </a:solidFill>
                <a:latin typeface="Arial" pitchFamily="34" charset="0"/>
                <a:cs typeface="Majidi" pitchFamily="2" charset="-78"/>
              </a:rPr>
              <a:t>الله</a:t>
            </a:r>
            <a:r>
              <a:rPr lang="ur-PK" sz="9600" dirty="0" smtClean="0">
                <a:solidFill>
                  <a:schemeClr val="accent4">
                    <a:lumMod val="10000"/>
                  </a:schemeClr>
                </a:solidFill>
                <a:latin typeface="Arial" pitchFamily="34" charset="0"/>
                <a:cs typeface="Majidi" pitchFamily="2" charset="-78"/>
              </a:rPr>
              <a:t>َ </a:t>
            </a:r>
            <a:r>
              <a:rPr lang="ar-SA" sz="9600" dirty="0" smtClean="0">
                <a:solidFill>
                  <a:schemeClr val="accent4">
                    <a:lumMod val="10000"/>
                  </a:schemeClr>
                </a:solidFill>
                <a:latin typeface="Arial" pitchFamily="34" charset="0"/>
                <a:cs typeface="Majidi" pitchFamily="2" charset="-78"/>
              </a:rPr>
              <a:t>مَعَ الصَّابِرِي</a:t>
            </a:r>
            <a:r>
              <a:rPr lang="ur-PK" sz="9600" dirty="0" smtClean="0">
                <a:solidFill>
                  <a:schemeClr val="accent4">
                    <a:lumMod val="10000"/>
                  </a:schemeClr>
                </a:solidFill>
                <a:latin typeface="Arial" pitchFamily="34" charset="0"/>
                <a:cs typeface="Majidi" pitchFamily="2" charset="-78"/>
              </a:rPr>
              <a:t>ْ</a:t>
            </a:r>
            <a:r>
              <a:rPr lang="ar-SA" sz="9600" dirty="0" smtClean="0">
                <a:solidFill>
                  <a:schemeClr val="accent4">
                    <a:lumMod val="10000"/>
                  </a:schemeClr>
                </a:solidFill>
                <a:latin typeface="Arial" pitchFamily="34" charset="0"/>
                <a:cs typeface="Majidi" pitchFamily="2" charset="-78"/>
              </a:rPr>
              <a:t>ن</a:t>
            </a:r>
            <a:endParaRPr lang="en-US" sz="9600" dirty="0">
              <a:solidFill>
                <a:schemeClr val="accent4">
                  <a:lumMod val="10000"/>
                </a:schemeClr>
              </a:solidFill>
              <a:latin typeface="Arial" pitchFamily="34" charset="0"/>
              <a:cs typeface="Majidi" pitchFamily="2" charset="-78"/>
            </a:endParaRPr>
          </a:p>
        </p:txBody>
      </p:sp>
      <p:sp>
        <p:nvSpPr>
          <p:cNvPr id="21" name="Text Box 7"/>
          <p:cNvSpPr txBox="1">
            <a:spLocks noChangeArrowheads="1"/>
          </p:cNvSpPr>
          <p:nvPr/>
        </p:nvSpPr>
        <p:spPr bwMode="auto">
          <a:xfrm>
            <a:off x="1325563" y="609600"/>
            <a:ext cx="1700213" cy="701675"/>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defRPr/>
            </a:pPr>
            <a:r>
              <a:rPr lang="ar-SA" sz="4000" dirty="0">
                <a:solidFill>
                  <a:schemeClr val="tx1"/>
                </a:solidFill>
                <a:latin typeface="Calibri" pitchFamily="34" charset="0"/>
                <a:cs typeface="Times New Roman" pitchFamily="18" charset="0"/>
              </a:rPr>
              <a:t>1297</a:t>
            </a:r>
            <a:endParaRPr lang="en-US" sz="4000" baseline="30000" dirty="0">
              <a:solidFill>
                <a:schemeClr val="tx1"/>
              </a:solidFill>
              <a:latin typeface="Calibri" pitchFamily="34" charset="0"/>
              <a:cs typeface="Times New Roman" pitchFamily="18" charset="0"/>
            </a:endParaRPr>
          </a:p>
        </p:txBody>
      </p:sp>
      <p:sp>
        <p:nvSpPr>
          <p:cNvPr id="22" name="Text Box 10"/>
          <p:cNvSpPr txBox="1">
            <a:spLocks noChangeArrowheads="1"/>
          </p:cNvSpPr>
          <p:nvPr/>
        </p:nvSpPr>
        <p:spPr bwMode="auto">
          <a:xfrm>
            <a:off x="76200" y="4267200"/>
            <a:ext cx="9067800" cy="646331"/>
          </a:xfrm>
          <a:prstGeom prst="rect">
            <a:avLst/>
          </a:prstGeom>
          <a:noFill/>
          <a:ln w="9525" algn="ctr">
            <a:noFill/>
            <a:miter lim="800000"/>
            <a:headEnd/>
            <a:tailEnd/>
          </a:ln>
        </p:spPr>
        <p:txBody>
          <a:bodyPr wrap="square">
            <a:spAutoFit/>
          </a:bodyPr>
          <a:lstStyle/>
          <a:p>
            <a:pPr algn="ctr">
              <a:spcBef>
                <a:spcPct val="50000"/>
              </a:spcBef>
            </a:pPr>
            <a:r>
              <a:rPr lang="ru-RU" sz="3600" dirty="0" smtClean="0">
                <a:solidFill>
                  <a:schemeClr val="accent4">
                    <a:lumMod val="10000"/>
                  </a:schemeClr>
                </a:solidFill>
                <a:latin typeface="Calibri" pitchFamily="34" charset="0"/>
                <a:cs typeface="Arial" pitchFamily="34" charset="0"/>
              </a:rPr>
              <a:t>Аллах с терпеливыми        </a:t>
            </a:r>
            <a:r>
              <a:rPr lang="ru-RU" sz="3600" dirty="0">
                <a:solidFill>
                  <a:srgbClr val="FFFF00"/>
                </a:solidFill>
                <a:latin typeface="Calibri" pitchFamily="34" charset="0"/>
                <a:cs typeface="Arial" pitchFamily="34" charset="0"/>
              </a:rPr>
              <a:t>д</a:t>
            </a:r>
            <a:r>
              <a:rPr lang="ru-RU" sz="3600" dirty="0" smtClean="0">
                <a:solidFill>
                  <a:srgbClr val="FFFF00"/>
                </a:solidFill>
                <a:latin typeface="Calibri" pitchFamily="34" charset="0"/>
                <a:cs typeface="Arial" pitchFamily="34" charset="0"/>
              </a:rPr>
              <a:t>ействительно </a:t>
            </a:r>
            <a:endParaRPr lang="en-US" sz="3600" dirty="0">
              <a:solidFill>
                <a:srgbClr val="FFFF00"/>
              </a:solidFill>
              <a:latin typeface="Calibri" pitchFamily="34" charset="0"/>
              <a:cs typeface="Arial" pitchFamily="34" charset="0"/>
            </a:endParaRPr>
          </a:p>
        </p:txBody>
      </p:sp>
    </p:spTree>
  </p:cSld>
  <p:clrMapOvr>
    <a:overrideClrMapping bg1="dk2" tx1="lt1" bg2="dk1" tx2="lt2" accent1="accent1" accent2="accent2" accent3="accent3" accent4="accent4" accent5="accent5" accent6="accent6" hlink="hlink" folHlink="folHlink"/>
  </p:clrMapOvr>
  <p:transition advTm="1092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sz="quarter"/>
          </p:nvPr>
        </p:nvSpPr>
        <p:spPr>
          <a:xfrm>
            <a:off x="457200" y="228600"/>
            <a:ext cx="8229600" cy="1143000"/>
          </a:xfrm>
        </p:spPr>
        <p:txBody>
          <a:bodyPr/>
          <a:lstStyle/>
          <a:p>
            <a:r>
              <a:rPr lang="ru-RU" dirty="0" smtClean="0"/>
              <a:t>Важный совет для запоминания значений слов</a:t>
            </a:r>
            <a:endParaRPr lang="ar-SA" dirty="0" smtClean="0"/>
          </a:p>
        </p:txBody>
      </p:sp>
      <p:sp>
        <p:nvSpPr>
          <p:cNvPr id="41987" name="Rectangle 3"/>
          <p:cNvSpPr>
            <a:spLocks noGrp="1" noChangeArrowheads="1"/>
          </p:cNvSpPr>
          <p:nvPr>
            <p:ph type="subTitle" sz="quarter" idx="1"/>
          </p:nvPr>
        </p:nvSpPr>
        <p:spPr>
          <a:xfrm>
            <a:off x="685800" y="1524000"/>
            <a:ext cx="7924800" cy="5029200"/>
          </a:xfrm>
        </p:spPr>
        <p:txBody>
          <a:bodyPr/>
          <a:lstStyle/>
          <a:p>
            <a:pPr marL="0" indent="0" algn="l" rtl="0">
              <a:lnSpc>
                <a:spcPct val="110000"/>
              </a:lnSpc>
              <a:buFont typeface="Wingdings" pitchFamily="2" charset="2"/>
              <a:buNone/>
            </a:pPr>
            <a:r>
              <a:rPr lang="ru-RU" dirty="0" smtClean="0"/>
              <a:t>Мы учим новые слова в контексте – </a:t>
            </a:r>
            <a:br>
              <a:rPr lang="ru-RU" dirty="0" smtClean="0"/>
            </a:br>
            <a:r>
              <a:rPr lang="ru-RU" dirty="0" smtClean="0"/>
              <a:t>в фразах и примерах уже нам известных.</a:t>
            </a:r>
          </a:p>
          <a:p>
            <a:pPr marL="0" indent="0" algn="l" rtl="0">
              <a:lnSpc>
                <a:spcPct val="110000"/>
              </a:lnSpc>
              <a:buFont typeface="Wingdings" pitchFamily="2" charset="2"/>
              <a:buNone/>
            </a:pPr>
            <a:r>
              <a:rPr lang="ru-RU" dirty="0" smtClean="0"/>
              <a:t>Таким образом мы:</a:t>
            </a:r>
          </a:p>
          <a:p>
            <a:pPr marL="0" indent="0" algn="l" rtl="0">
              <a:lnSpc>
                <a:spcPct val="110000"/>
              </a:lnSpc>
              <a:buFont typeface="Wingdings" pitchFamily="2" charset="2"/>
              <a:buNone/>
            </a:pPr>
            <a:r>
              <a:rPr lang="ru-RU" dirty="0" smtClean="0"/>
              <a:t>легко запоминаем;</a:t>
            </a:r>
            <a:endParaRPr lang="en-US" dirty="0" smtClean="0"/>
          </a:p>
          <a:p>
            <a:pPr algn="l" rtl="0">
              <a:lnSpc>
                <a:spcPct val="110000"/>
              </a:lnSpc>
            </a:pPr>
            <a:r>
              <a:rPr lang="ru-RU" sz="3200" dirty="0"/>
              <a:t>л</a:t>
            </a:r>
            <a:r>
              <a:rPr lang="ru-RU" sz="3200" dirty="0" smtClean="0"/>
              <a:t>егко воспроизводим/ вспоминаем</a:t>
            </a:r>
            <a:endParaRPr lang="en-US" sz="3200" dirty="0" smtClean="0"/>
          </a:p>
          <a:p>
            <a:pPr algn="l" rtl="0">
              <a:lnSpc>
                <a:spcPct val="110000"/>
              </a:lnSpc>
            </a:pPr>
            <a:r>
              <a:rPr lang="ru-RU" sz="3200" dirty="0" smtClean="0"/>
              <a:t>Избегаем путаницы в похожих словах</a:t>
            </a:r>
            <a:endParaRPr lang="en-US" sz="3200" dirty="0" smtClean="0"/>
          </a:p>
        </p:txBody>
      </p:sp>
    </p:spTree>
  </p:cSld>
  <p:clrMapOvr>
    <a:overrideClrMapping bg1="dk2" tx1="lt1" bg2="dk1" tx2="lt2" accent1="accent1" accent2="accent2" accent3="accent3" accent4="accent4" accent5="accent5" accent6="accent6" hlink="hlink" folHlink="folHlink"/>
  </p:clrMapOvr>
  <p:transition advTm="103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subTitle" sz="quarter" idx="1"/>
          </p:nvPr>
        </p:nvSpPr>
        <p:spPr>
          <a:xfrm>
            <a:off x="1752600" y="3886200"/>
            <a:ext cx="2133600" cy="609600"/>
          </a:xfrm>
        </p:spPr>
        <p:txBody>
          <a:bodyPr/>
          <a:lstStyle/>
          <a:p>
            <a:pPr algn="ctr">
              <a:lnSpc>
                <a:spcPct val="90000"/>
              </a:lnSpc>
              <a:buFont typeface="Wingdings" pitchFamily="2" charset="2"/>
              <a:buNone/>
            </a:pPr>
            <a:r>
              <a:rPr lang="ru-RU" sz="4400" dirty="0" smtClean="0"/>
              <a:t>только</a:t>
            </a:r>
            <a:endParaRPr lang="en-US" sz="4400" dirty="0" smtClean="0"/>
          </a:p>
        </p:txBody>
      </p:sp>
      <p:sp>
        <p:nvSpPr>
          <p:cNvPr id="43023" name="Rectangle 15"/>
          <p:cNvSpPr>
            <a:spLocks noChangeArrowheads="1"/>
          </p:cNvSpPr>
          <p:nvPr/>
        </p:nvSpPr>
        <p:spPr bwMode="auto">
          <a:xfrm>
            <a:off x="5105400" y="2895600"/>
            <a:ext cx="2685351" cy="2785378"/>
          </a:xfrm>
          <a:prstGeom prst="rect">
            <a:avLst/>
          </a:prstGeom>
          <a:noFill/>
          <a:ln w="9525">
            <a:noFill/>
            <a:miter lim="800000"/>
            <a:headEnd/>
            <a:tailEnd/>
          </a:ln>
        </p:spPr>
        <p:txBody>
          <a:bodyPr wrap="none">
            <a:spAutoFit/>
          </a:bodyPr>
          <a:lstStyle/>
          <a:p>
            <a:r>
              <a:rPr lang="ur-PK" sz="17500" dirty="0" smtClean="0">
                <a:solidFill>
                  <a:srgbClr val="922E54"/>
                </a:solidFill>
                <a:latin typeface="Calibri" pitchFamily="34" charset="0"/>
                <a:ea typeface="Times New Roman" pitchFamily="18" charset="0"/>
                <a:cs typeface="Majidi" pitchFamily="2" charset="-78"/>
              </a:rPr>
              <a:t>ا</a:t>
            </a:r>
            <a:r>
              <a:rPr lang="ar-SA" sz="17500" dirty="0" smtClean="0">
                <a:solidFill>
                  <a:srgbClr val="922E54"/>
                </a:solidFill>
                <a:latin typeface="Calibri" pitchFamily="34" charset="0"/>
                <a:ea typeface="Times New Roman" pitchFamily="18" charset="0"/>
                <a:cs typeface="Majidi" pitchFamily="2" charset="-78"/>
              </a:rPr>
              <a:t>ِنَّمَا</a:t>
            </a:r>
            <a:endParaRPr lang="en-US" sz="17500" dirty="0">
              <a:solidFill>
                <a:srgbClr val="922E54"/>
              </a:solidFill>
              <a:latin typeface="Calibri" pitchFamily="34" charset="0"/>
              <a:ea typeface="Times New Roman" pitchFamily="18" charset="0"/>
              <a:cs typeface="Majidi" pitchFamily="2" charset="-78"/>
            </a:endParaRPr>
          </a:p>
        </p:txBody>
      </p:sp>
      <p:pic>
        <p:nvPicPr>
          <p:cNvPr id="6" name="Picture 6"/>
          <p:cNvPicPr>
            <a:picLocks noChangeAspect="1"/>
          </p:cNvPicPr>
          <p:nvPr/>
        </p:nvPicPr>
        <p:blipFill>
          <a:blip r:embed="rId4" cstate="print"/>
          <a:srcRect/>
          <a:stretch>
            <a:fillRect/>
          </a:stretch>
        </p:blipFill>
        <p:spPr bwMode="auto">
          <a:xfrm>
            <a:off x="228600" y="227013"/>
            <a:ext cx="8686800" cy="2211387"/>
          </a:xfrm>
          <a:prstGeom prst="rect">
            <a:avLst/>
          </a:prstGeom>
          <a:noFill/>
          <a:ln w="9525">
            <a:noFill/>
            <a:miter lim="800000"/>
            <a:headEnd/>
            <a:tailEnd/>
          </a:ln>
        </p:spPr>
      </p:pic>
      <p:graphicFrame>
        <p:nvGraphicFramePr>
          <p:cNvPr id="7" name="Group 22"/>
          <p:cNvGraphicFramePr>
            <a:graphicFrameLocks/>
          </p:cNvGraphicFramePr>
          <p:nvPr/>
        </p:nvGraphicFramePr>
        <p:xfrm>
          <a:off x="457199" y="457200"/>
          <a:ext cx="8229601" cy="1751013"/>
        </p:xfrm>
        <a:graphic>
          <a:graphicData uri="http://schemas.openxmlformats.org/drawingml/2006/table">
            <a:tbl>
              <a:tblPr rtl="1"/>
              <a:tblGrid>
                <a:gridCol w="1775012"/>
                <a:gridCol w="3350110"/>
                <a:gridCol w="3104479"/>
              </a:tblGrid>
              <a:tr h="1034011">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اِنَّمَا</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D9F6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الْأَعْمَالُ</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بِالنِّيَّاتِ</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r>
              <a:tr h="717002">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только</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дела</a:t>
                      </a:r>
                      <a:r>
                        <a:rPr lang="ru-RU" sz="2500" b="1" kern="1200" baseline="0" dirty="0" smtClean="0">
                          <a:solidFill>
                            <a:schemeClr val="tx1">
                              <a:lumMod val="50000"/>
                            </a:schemeClr>
                          </a:solidFill>
                          <a:latin typeface="Calibri" pitchFamily="34" charset="0"/>
                          <a:ea typeface="+mn-ea"/>
                          <a:cs typeface="Alvi Nastaleeq" pitchFamily="2" charset="-78"/>
                        </a:rPr>
                        <a:t> (оцениваются)</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по</a:t>
                      </a:r>
                      <a:r>
                        <a:rPr lang="ru-RU" sz="2500" b="1" kern="1200" baseline="0" dirty="0" smtClean="0">
                          <a:solidFill>
                            <a:schemeClr val="tx1">
                              <a:lumMod val="50000"/>
                            </a:schemeClr>
                          </a:solidFill>
                          <a:latin typeface="Calibri" pitchFamily="34" charset="0"/>
                          <a:ea typeface="+mn-ea"/>
                          <a:cs typeface="Alvi Nastaleeq" pitchFamily="2" charset="-78"/>
                        </a:rPr>
                        <a:t> </a:t>
                      </a:r>
                      <a:r>
                        <a:rPr lang="ru-RU" sz="2500" b="1" kern="1200" dirty="0" smtClean="0">
                          <a:solidFill>
                            <a:schemeClr val="tx1">
                              <a:lumMod val="50000"/>
                            </a:schemeClr>
                          </a:solidFill>
                          <a:latin typeface="Calibri" pitchFamily="34" charset="0"/>
                          <a:ea typeface="+mn-ea"/>
                          <a:cs typeface="Alvi Nastaleeq" pitchFamily="2" charset="-78"/>
                        </a:rPr>
                        <a:t>намерениям</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
        <p:nvSpPr>
          <p:cNvPr id="8" name="Rectangle 21"/>
          <p:cNvSpPr>
            <a:spLocks noChangeArrowheads="1"/>
          </p:cNvSpPr>
          <p:nvPr/>
        </p:nvSpPr>
        <p:spPr bwMode="auto">
          <a:xfrm>
            <a:off x="478716" y="825855"/>
            <a:ext cx="753732" cy="369332"/>
          </a:xfrm>
          <a:prstGeom prst="rect">
            <a:avLst/>
          </a:prstGeom>
          <a:noFill/>
          <a:ln w="9525">
            <a:noFill/>
            <a:miter lim="800000"/>
            <a:headEnd/>
            <a:tailEnd/>
          </a:ln>
        </p:spPr>
        <p:txBody>
          <a:bodyPr wrap="none">
            <a:spAutoFit/>
          </a:bodyPr>
          <a:lstStyle/>
          <a:p>
            <a:pPr rtl="1"/>
            <a:r>
              <a:rPr lang="ar-SA" sz="1800" dirty="0">
                <a:solidFill>
                  <a:schemeClr val="accent4">
                    <a:lumMod val="10000"/>
                  </a:schemeClr>
                </a:solidFill>
                <a:latin typeface="Calibri" pitchFamily="34" charset="0"/>
                <a:cs typeface="Majidi" pitchFamily="2" charset="-78"/>
              </a:rPr>
              <a:t>(بخارى)</a:t>
            </a:r>
          </a:p>
        </p:txBody>
      </p:sp>
    </p:spTree>
  </p:cSld>
  <p:clrMapOvr>
    <a:overrideClrMapping bg1="dk2" tx1="lt1" bg2="dk1" tx2="lt2" accent1="accent1" accent2="accent2" accent3="accent3" accent4="accent4" accent5="accent5" accent6="accent6" hlink="hlink" folHlink="folHlink"/>
  </p:clrMapOvr>
  <p:transition advTm="21934"/>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0" y="2362200"/>
            <a:ext cx="8915400" cy="2292935"/>
          </a:xfrm>
          <a:prstGeom prst="rect">
            <a:avLst/>
          </a:prstGeom>
          <a:noFill/>
          <a:ln w="9525">
            <a:noFill/>
            <a:miter lim="800000"/>
            <a:headEnd/>
            <a:tailEnd/>
          </a:ln>
        </p:spPr>
        <p:txBody>
          <a:bodyPr>
            <a:spAutoFit/>
          </a:bodyPr>
          <a:lstStyle/>
          <a:p>
            <a:pPr algn="ctr" rtl="1">
              <a:spcBef>
                <a:spcPct val="20000"/>
              </a:spcBef>
              <a:buClr>
                <a:schemeClr val="hlink"/>
              </a:buClr>
              <a:buSzPct val="90000"/>
              <a:buFont typeface="Wingdings" pitchFamily="2" charset="2"/>
              <a:buNone/>
            </a:pPr>
            <a:r>
              <a:rPr lang="ur-PK" sz="14300" b="0" dirty="0" smtClean="0">
                <a:solidFill>
                  <a:srgbClr val="922E54"/>
                </a:solidFill>
                <a:latin typeface="Calibri" pitchFamily="34" charset="0"/>
                <a:cs typeface="Majidi" pitchFamily="2" charset="-78"/>
              </a:rPr>
              <a:t>اِنَّمَا</a:t>
            </a:r>
            <a:r>
              <a:rPr lang="ur-PK" sz="9600" b="0" dirty="0" smtClean="0">
                <a:solidFill>
                  <a:srgbClr val="922E54"/>
                </a:solidFill>
                <a:latin typeface="Calibri" pitchFamily="34" charset="0"/>
                <a:cs typeface="Majidi" pitchFamily="2" charset="-78"/>
              </a:rPr>
              <a:t> </a:t>
            </a:r>
            <a:r>
              <a:rPr lang="ar-SA" sz="9600" b="0" dirty="0" smtClean="0">
                <a:solidFill>
                  <a:srgbClr val="922E54"/>
                </a:solidFill>
                <a:latin typeface="Calibri" pitchFamily="34" charset="0"/>
                <a:cs typeface="Majidi" pitchFamily="2" charset="-78"/>
              </a:rPr>
              <a:t> </a:t>
            </a:r>
            <a:r>
              <a:rPr lang="ur-PK" sz="9600" b="0" dirty="0">
                <a:solidFill>
                  <a:schemeClr val="accent4">
                    <a:lumMod val="10000"/>
                  </a:schemeClr>
                </a:solidFill>
                <a:latin typeface="Calibri" pitchFamily="34" charset="0"/>
                <a:cs typeface="Majidi" pitchFamily="2" charset="-78"/>
              </a:rPr>
              <a:t>الْأَعْمَالُ بِالنِّيَّات</a:t>
            </a:r>
            <a:r>
              <a:rPr lang="ar-SA" sz="9600" b="0" dirty="0">
                <a:solidFill>
                  <a:schemeClr val="accent4">
                    <a:lumMod val="10000"/>
                  </a:schemeClr>
                </a:solidFill>
                <a:latin typeface="Calibri" pitchFamily="34" charset="0"/>
                <a:cs typeface="Majidi" pitchFamily="2" charset="-78"/>
              </a:rPr>
              <a:t>ِ</a:t>
            </a:r>
            <a:endParaRPr lang="ur-PK" sz="9600" b="0" dirty="0">
              <a:solidFill>
                <a:schemeClr val="accent4">
                  <a:lumMod val="10000"/>
                </a:schemeClr>
              </a:solidFill>
              <a:latin typeface="Calibri" pitchFamily="34" charset="0"/>
              <a:cs typeface="Majidi" pitchFamily="2" charset="-78"/>
            </a:endParaRPr>
          </a:p>
        </p:txBody>
      </p:sp>
      <p:sp>
        <p:nvSpPr>
          <p:cNvPr id="44039" name="Text Box 9"/>
          <p:cNvSpPr txBox="1">
            <a:spLocks noChangeArrowheads="1"/>
          </p:cNvSpPr>
          <p:nvPr/>
        </p:nvSpPr>
        <p:spPr bwMode="auto">
          <a:xfrm>
            <a:off x="0" y="4876800"/>
            <a:ext cx="9144000" cy="646331"/>
          </a:xfrm>
          <a:prstGeom prst="rect">
            <a:avLst/>
          </a:prstGeom>
          <a:noFill/>
          <a:ln w="9525" algn="ctr">
            <a:noFill/>
            <a:miter lim="800000"/>
            <a:headEnd/>
            <a:tailEnd/>
          </a:ln>
        </p:spPr>
        <p:txBody>
          <a:bodyPr wrap="square">
            <a:spAutoFit/>
          </a:bodyPr>
          <a:lstStyle/>
          <a:p>
            <a:pPr algn="ctr">
              <a:spcBef>
                <a:spcPct val="50000"/>
              </a:spcBef>
            </a:pPr>
            <a:r>
              <a:rPr lang="ru-RU" sz="3600" dirty="0">
                <a:solidFill>
                  <a:schemeClr val="accent4">
                    <a:lumMod val="10000"/>
                  </a:schemeClr>
                </a:solidFill>
                <a:latin typeface="Calibri" pitchFamily="34" charset="0"/>
                <a:cs typeface="Tahoma" pitchFamily="34" charset="0"/>
              </a:rPr>
              <a:t>Дела </a:t>
            </a:r>
            <a:r>
              <a:rPr lang="en-US" sz="3600" dirty="0">
                <a:solidFill>
                  <a:schemeClr val="accent4">
                    <a:lumMod val="10000"/>
                  </a:schemeClr>
                </a:solidFill>
                <a:latin typeface="Calibri" pitchFamily="34" charset="0"/>
                <a:cs typeface="Tahoma" pitchFamily="34" charset="0"/>
              </a:rPr>
              <a:t>(</a:t>
            </a:r>
            <a:r>
              <a:rPr lang="ru-RU" sz="3600" dirty="0">
                <a:solidFill>
                  <a:schemeClr val="accent4">
                    <a:lumMod val="10000"/>
                  </a:schemeClr>
                </a:solidFill>
                <a:latin typeface="Calibri" pitchFamily="34" charset="0"/>
                <a:cs typeface="Tahoma" pitchFamily="34" charset="0"/>
              </a:rPr>
              <a:t>оцениваются</a:t>
            </a:r>
            <a:r>
              <a:rPr lang="en-US" sz="3600" dirty="0">
                <a:solidFill>
                  <a:schemeClr val="accent4">
                    <a:lumMod val="10000"/>
                  </a:schemeClr>
                </a:solidFill>
                <a:latin typeface="Calibri" pitchFamily="34" charset="0"/>
                <a:cs typeface="Tahoma" pitchFamily="34" charset="0"/>
              </a:rPr>
              <a:t>) </a:t>
            </a:r>
            <a:r>
              <a:rPr lang="ru-RU" sz="3600" dirty="0">
                <a:solidFill>
                  <a:srgbClr val="922E54"/>
                </a:solidFill>
                <a:latin typeface="Calibri" pitchFamily="34" charset="0"/>
                <a:cs typeface="Tahoma" pitchFamily="34" charset="0"/>
              </a:rPr>
              <a:t>только</a:t>
            </a:r>
            <a:r>
              <a:rPr lang="ru-RU" sz="3600" dirty="0">
                <a:solidFill>
                  <a:srgbClr val="C00000"/>
                </a:solidFill>
                <a:latin typeface="Calibri" pitchFamily="34" charset="0"/>
                <a:cs typeface="Tahoma" pitchFamily="34" charset="0"/>
              </a:rPr>
              <a:t> </a:t>
            </a:r>
            <a:r>
              <a:rPr lang="ru-RU" sz="3600" dirty="0">
                <a:solidFill>
                  <a:schemeClr val="accent4">
                    <a:lumMod val="10000"/>
                  </a:schemeClr>
                </a:solidFill>
                <a:latin typeface="Calibri" pitchFamily="34" charset="0"/>
                <a:cs typeface="Tahoma" pitchFamily="34" charset="0"/>
              </a:rPr>
              <a:t>по намерениям</a:t>
            </a:r>
            <a:endParaRPr lang="en-US" sz="3600" dirty="0">
              <a:solidFill>
                <a:schemeClr val="accent4">
                  <a:lumMod val="10000"/>
                </a:schemeClr>
              </a:solidFill>
              <a:latin typeface="Nafees Naskh" pitchFamily="2" charset="-78"/>
              <a:cs typeface="Nafees Naskh" pitchFamily="2" charset="-78"/>
            </a:endParaRPr>
          </a:p>
        </p:txBody>
      </p:sp>
    </p:spTree>
  </p:cSld>
  <p:clrMapOvr>
    <a:overrideClrMapping bg1="dk2" tx1="lt1" bg2="dk1" tx2="lt2" accent1="accent1" accent2="accent2" accent3="accent3" accent4="accent4" accent5="accent5" accent6="accent6" hlink="hlink" folHlink="folHlink"/>
  </p:clrMapOvr>
  <p:transition advTm="2995"/>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2"/>
          <p:cNvSpPr>
            <a:spLocks noChangeArrowheads="1"/>
          </p:cNvSpPr>
          <p:nvPr/>
        </p:nvSpPr>
        <p:spPr bwMode="auto">
          <a:xfrm>
            <a:off x="6172200" y="2209801"/>
            <a:ext cx="2838450" cy="2133600"/>
          </a:xfrm>
          <a:prstGeom prst="ellipse">
            <a:avLst/>
          </a:prstGeom>
          <a:solidFill>
            <a:srgbClr val="922E54"/>
          </a:solidFill>
          <a:ln w="9525" algn="ctr">
            <a:solidFill>
              <a:schemeClr val="tx1"/>
            </a:solidFill>
            <a:round/>
            <a:headEnd/>
            <a:tailEnd/>
          </a:ln>
        </p:spPr>
        <p:txBody>
          <a:bodyPr wrap="square" anchor="ctr">
            <a:noAutofit/>
          </a:bodyPr>
          <a:lstStyle/>
          <a:p>
            <a:pPr>
              <a:spcBef>
                <a:spcPct val="50000"/>
              </a:spcBef>
            </a:pPr>
            <a:endParaRPr lang="en-US" dirty="0">
              <a:latin typeface="Calibri" pitchFamily="34" charset="0"/>
            </a:endParaRPr>
          </a:p>
        </p:txBody>
      </p:sp>
      <p:sp>
        <p:nvSpPr>
          <p:cNvPr id="44036" name="Text Box 4"/>
          <p:cNvSpPr txBox="1">
            <a:spLocks noChangeArrowheads="1"/>
          </p:cNvSpPr>
          <p:nvPr/>
        </p:nvSpPr>
        <p:spPr bwMode="auto">
          <a:xfrm>
            <a:off x="0" y="2362200"/>
            <a:ext cx="8915400" cy="2292935"/>
          </a:xfrm>
          <a:prstGeom prst="rect">
            <a:avLst/>
          </a:prstGeom>
          <a:noFill/>
          <a:ln w="9525">
            <a:noFill/>
            <a:miter lim="800000"/>
            <a:headEnd/>
            <a:tailEnd/>
          </a:ln>
        </p:spPr>
        <p:txBody>
          <a:bodyPr>
            <a:spAutoFit/>
          </a:bodyPr>
          <a:lstStyle/>
          <a:p>
            <a:pPr algn="ctr" rtl="1">
              <a:spcBef>
                <a:spcPct val="20000"/>
              </a:spcBef>
              <a:buClr>
                <a:schemeClr val="hlink"/>
              </a:buClr>
              <a:buSzPct val="90000"/>
              <a:buFont typeface="Wingdings" pitchFamily="2" charset="2"/>
              <a:buNone/>
            </a:pPr>
            <a:r>
              <a:rPr lang="ur-PK" sz="14300" b="0" dirty="0" smtClean="0">
                <a:solidFill>
                  <a:srgbClr val="FFFF00"/>
                </a:solidFill>
                <a:latin typeface="Calibri" pitchFamily="34" charset="0"/>
                <a:cs typeface="Majidi" pitchFamily="2" charset="-78"/>
              </a:rPr>
              <a:t>اِنَّمَا</a:t>
            </a:r>
            <a:r>
              <a:rPr lang="ur-PK" sz="9600" b="0" dirty="0" smtClean="0">
                <a:latin typeface="Calibri" pitchFamily="34" charset="0"/>
                <a:cs typeface="Majidi" pitchFamily="2" charset="-78"/>
              </a:rPr>
              <a:t> </a:t>
            </a:r>
            <a:r>
              <a:rPr lang="ar-SA" sz="9600" b="0" dirty="0" smtClean="0">
                <a:latin typeface="Calibri" pitchFamily="34" charset="0"/>
                <a:cs typeface="Majidi" pitchFamily="2" charset="-78"/>
              </a:rPr>
              <a:t> </a:t>
            </a:r>
            <a:r>
              <a:rPr lang="ur-PK" sz="9600" b="0" dirty="0">
                <a:solidFill>
                  <a:schemeClr val="accent4">
                    <a:lumMod val="10000"/>
                  </a:schemeClr>
                </a:solidFill>
                <a:latin typeface="Calibri" pitchFamily="34" charset="0"/>
                <a:cs typeface="Majidi" pitchFamily="2" charset="-78"/>
              </a:rPr>
              <a:t>الْأَعْمَالُ بِالنِّيَّات</a:t>
            </a:r>
            <a:r>
              <a:rPr lang="ar-SA" sz="9600" b="0" dirty="0">
                <a:solidFill>
                  <a:schemeClr val="accent4">
                    <a:lumMod val="10000"/>
                  </a:schemeClr>
                </a:solidFill>
                <a:latin typeface="Calibri" pitchFamily="34" charset="0"/>
                <a:cs typeface="Majidi" pitchFamily="2" charset="-78"/>
              </a:rPr>
              <a:t>ِ</a:t>
            </a:r>
            <a:endParaRPr lang="ur-PK" sz="9600" b="0" dirty="0">
              <a:solidFill>
                <a:schemeClr val="accent4">
                  <a:lumMod val="10000"/>
                </a:schemeClr>
              </a:solidFill>
              <a:latin typeface="Calibri" pitchFamily="34" charset="0"/>
              <a:cs typeface="Majidi" pitchFamily="2" charset="-78"/>
            </a:endParaRPr>
          </a:p>
        </p:txBody>
      </p:sp>
      <p:sp>
        <p:nvSpPr>
          <p:cNvPr id="44039" name="Text Box 9"/>
          <p:cNvSpPr txBox="1">
            <a:spLocks noChangeArrowheads="1"/>
          </p:cNvSpPr>
          <p:nvPr/>
        </p:nvSpPr>
        <p:spPr bwMode="auto">
          <a:xfrm>
            <a:off x="0" y="4876800"/>
            <a:ext cx="9144000" cy="646331"/>
          </a:xfrm>
          <a:prstGeom prst="rect">
            <a:avLst/>
          </a:prstGeom>
          <a:noFill/>
          <a:ln w="9525" algn="ctr">
            <a:noFill/>
            <a:miter lim="800000"/>
            <a:headEnd/>
            <a:tailEnd/>
          </a:ln>
        </p:spPr>
        <p:txBody>
          <a:bodyPr wrap="square">
            <a:spAutoFit/>
          </a:bodyPr>
          <a:lstStyle/>
          <a:p>
            <a:pPr algn="ctr">
              <a:spcBef>
                <a:spcPct val="50000"/>
              </a:spcBef>
            </a:pPr>
            <a:r>
              <a:rPr lang="ru-RU" sz="3600" dirty="0" smtClean="0">
                <a:solidFill>
                  <a:schemeClr val="accent4">
                    <a:lumMod val="10000"/>
                  </a:schemeClr>
                </a:solidFill>
                <a:latin typeface="Calibri" pitchFamily="34" charset="0"/>
                <a:cs typeface="Tahoma" pitchFamily="34" charset="0"/>
              </a:rPr>
              <a:t>Дела </a:t>
            </a:r>
            <a:r>
              <a:rPr lang="en-US" sz="3600" dirty="0" smtClean="0">
                <a:solidFill>
                  <a:schemeClr val="accent4">
                    <a:lumMod val="10000"/>
                  </a:schemeClr>
                </a:solidFill>
                <a:latin typeface="Calibri" pitchFamily="34" charset="0"/>
                <a:cs typeface="Tahoma" pitchFamily="34" charset="0"/>
              </a:rPr>
              <a:t>(</a:t>
            </a:r>
            <a:r>
              <a:rPr lang="ru-RU" sz="3600" dirty="0" smtClean="0">
                <a:solidFill>
                  <a:schemeClr val="accent4">
                    <a:lumMod val="10000"/>
                  </a:schemeClr>
                </a:solidFill>
                <a:latin typeface="Calibri" pitchFamily="34" charset="0"/>
                <a:cs typeface="Tahoma" pitchFamily="34" charset="0"/>
              </a:rPr>
              <a:t>оцениваются</a:t>
            </a:r>
            <a:r>
              <a:rPr lang="en-US" sz="3600" dirty="0" smtClean="0">
                <a:solidFill>
                  <a:schemeClr val="accent4">
                    <a:lumMod val="10000"/>
                  </a:schemeClr>
                </a:solidFill>
                <a:latin typeface="Calibri" pitchFamily="34" charset="0"/>
                <a:cs typeface="Tahoma" pitchFamily="34" charset="0"/>
              </a:rPr>
              <a:t>) </a:t>
            </a:r>
            <a:r>
              <a:rPr lang="ru-RU" sz="3600" dirty="0" smtClean="0">
                <a:solidFill>
                  <a:srgbClr val="C00000"/>
                </a:solidFill>
                <a:latin typeface="Calibri" pitchFamily="34" charset="0"/>
                <a:cs typeface="Tahoma" pitchFamily="34" charset="0"/>
              </a:rPr>
              <a:t>только </a:t>
            </a:r>
            <a:r>
              <a:rPr lang="ru-RU" sz="3600" dirty="0" smtClean="0">
                <a:solidFill>
                  <a:schemeClr val="accent4">
                    <a:lumMod val="10000"/>
                  </a:schemeClr>
                </a:solidFill>
                <a:latin typeface="Calibri" pitchFamily="34" charset="0"/>
                <a:cs typeface="Tahoma" pitchFamily="34" charset="0"/>
              </a:rPr>
              <a:t>по намерениям</a:t>
            </a:r>
            <a:endParaRPr lang="en-US" dirty="0">
              <a:solidFill>
                <a:schemeClr val="accent4">
                  <a:lumMod val="10000"/>
                </a:schemeClr>
              </a:solidFill>
              <a:latin typeface="Nafees Naskh" pitchFamily="2" charset="-78"/>
              <a:cs typeface="Nafees Naskh" pitchFamily="2" charset="-78"/>
            </a:endParaRPr>
          </a:p>
        </p:txBody>
      </p:sp>
      <p:sp>
        <p:nvSpPr>
          <p:cNvPr id="10" name="Rectangular Callout 9"/>
          <p:cNvSpPr/>
          <p:nvPr/>
        </p:nvSpPr>
        <p:spPr bwMode="auto">
          <a:xfrm>
            <a:off x="5105400" y="381000"/>
            <a:ext cx="2667000" cy="1066800"/>
          </a:xfrm>
          <a:prstGeom prst="wedgeRectCallout">
            <a:avLst>
              <a:gd name="adj1" fmla="val 43725"/>
              <a:gd name="adj2" fmla="val 108887"/>
            </a:avLst>
          </a:prstGeom>
          <a:solidFill>
            <a:srgbClr val="922E54"/>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t" anchorCtr="0" compatLnSpc="1">
            <a:prstTxWarp prst="textNoShape">
              <a:avLst/>
            </a:prstTxWarp>
            <a:noAutofit/>
          </a:bodyPr>
          <a:lstStyle/>
          <a:p>
            <a:pPr algn="ctr">
              <a:spcBef>
                <a:spcPct val="50000"/>
              </a:spcBef>
            </a:pPr>
            <a:r>
              <a:rPr lang="ru-RU" sz="6000" dirty="0" smtClean="0">
                <a:solidFill>
                  <a:srgbClr val="FFFF00"/>
                </a:solidFill>
                <a:latin typeface="Calibri" pitchFamily="34" charset="0"/>
                <a:cs typeface="Nafees Web Naskh" pitchFamily="2" charset="-78"/>
              </a:rPr>
              <a:t>только</a:t>
            </a:r>
            <a:endParaRPr kumimoji="0" lang="en-US" sz="2800" i="0" u="none" strike="noStrike" cap="none" normalizeH="0" baseline="0" dirty="0" smtClean="0">
              <a:ln>
                <a:noFill/>
              </a:ln>
              <a:solidFill>
                <a:schemeClr val="tx1"/>
              </a:solidFill>
              <a:effectLst/>
              <a:latin typeface="Tahoma" pitchFamily="34" charset="0"/>
              <a:cs typeface="Alvi Nastaleeq" pitchFamily="2" charset="-78"/>
            </a:endParaRPr>
          </a:p>
        </p:txBody>
      </p:sp>
      <p:sp>
        <p:nvSpPr>
          <p:cNvPr id="11" name="Rectangle 10"/>
          <p:cNvSpPr/>
          <p:nvPr/>
        </p:nvSpPr>
        <p:spPr>
          <a:xfrm>
            <a:off x="2319720" y="457200"/>
            <a:ext cx="1781258" cy="830997"/>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pPr algn="ctr">
              <a:defRPr/>
            </a:pPr>
            <a:r>
              <a:rPr lang="en-US" dirty="0" smtClean="0">
                <a:solidFill>
                  <a:schemeClr val="tx1"/>
                </a:solidFill>
                <a:latin typeface="+mj-lt"/>
                <a:cs typeface="Times New Roman" pitchFamily="18" charset="0"/>
              </a:rPr>
              <a:t>14</a:t>
            </a:r>
            <a:r>
              <a:rPr lang="ur-PK" dirty="0" smtClean="0">
                <a:solidFill>
                  <a:schemeClr val="tx1"/>
                </a:solidFill>
                <a:latin typeface="+mj-lt"/>
                <a:cs typeface="Times New Roman" pitchFamily="18" charset="0"/>
              </a:rPr>
              <a:t>0</a:t>
            </a:r>
            <a:r>
              <a:rPr lang="en-US" dirty="0" smtClean="0">
                <a:solidFill>
                  <a:schemeClr val="tx1"/>
                </a:solidFill>
                <a:latin typeface="+mj-lt"/>
                <a:cs typeface="Times New Roman" pitchFamily="18" charset="0"/>
              </a:rPr>
              <a:t>+</a:t>
            </a:r>
            <a:endParaRPr lang="en-US" baseline="30000" dirty="0">
              <a:solidFill>
                <a:schemeClr val="tx1"/>
              </a:solidFill>
              <a:latin typeface="+mj-lt"/>
              <a:cs typeface="Times New Roman" pitchFamily="18" charset="0"/>
            </a:endParaRPr>
          </a:p>
        </p:txBody>
      </p:sp>
    </p:spTree>
  </p:cSld>
  <p:clrMapOvr>
    <a:overrideClrMapping bg1="dk2" tx1="lt1" bg2="dk1" tx2="lt2" accent1="accent1" accent2="accent2" accent3="accent3" accent4="accent4" accent5="accent5" accent6="accent6" hlink="hlink" folHlink="folHlink"/>
  </p:clrMapOvr>
  <p:transition advTm="4695"/>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0" name="Text Box 14"/>
          <p:cNvSpPr txBox="1">
            <a:spLocks noChangeArrowheads="1"/>
          </p:cNvSpPr>
          <p:nvPr/>
        </p:nvSpPr>
        <p:spPr bwMode="auto">
          <a:xfrm>
            <a:off x="4495800" y="2438400"/>
            <a:ext cx="1447800" cy="461665"/>
          </a:xfrm>
          <a:prstGeom prst="rect">
            <a:avLst/>
          </a:prstGeom>
          <a:noFill/>
          <a:ln w="9525">
            <a:noFill/>
            <a:miter lim="800000"/>
            <a:headEnd/>
            <a:tailEnd/>
          </a:ln>
        </p:spPr>
        <p:txBody>
          <a:bodyPr>
            <a:spAutoFit/>
          </a:bodyPr>
          <a:lstStyle/>
          <a:p>
            <a:pPr algn="ctr" rtl="1">
              <a:spcBef>
                <a:spcPct val="50000"/>
              </a:spcBef>
            </a:pPr>
            <a:r>
              <a:rPr lang="ar-SA" sz="2400" b="0" dirty="0">
                <a:latin typeface="Calibri" pitchFamily="34" charset="0"/>
                <a:cs typeface="Arial" pitchFamily="34" charset="0"/>
              </a:rPr>
              <a:t>ع م ل</a:t>
            </a:r>
            <a:endParaRPr lang="en-US" sz="2400" b="0" dirty="0">
              <a:latin typeface="Calibri" pitchFamily="34" charset="0"/>
              <a:cs typeface="Arial" pitchFamily="34" charset="0"/>
            </a:endParaRPr>
          </a:p>
        </p:txBody>
      </p:sp>
      <p:sp>
        <p:nvSpPr>
          <p:cNvPr id="45071" name="Rectangle 17"/>
          <p:cNvSpPr>
            <a:spLocks noChangeArrowheads="1"/>
          </p:cNvSpPr>
          <p:nvPr/>
        </p:nvSpPr>
        <p:spPr bwMode="auto">
          <a:xfrm>
            <a:off x="6204710" y="3303547"/>
            <a:ext cx="2482090" cy="2248308"/>
          </a:xfrm>
          <a:prstGeom prst="rect">
            <a:avLst/>
          </a:prstGeom>
          <a:solidFill>
            <a:srgbClr val="D9F6FF"/>
          </a:solidFill>
          <a:ln w="12700">
            <a:solidFill>
              <a:schemeClr val="tx1"/>
            </a:solidFill>
            <a:miter lim="800000"/>
            <a:headEnd/>
            <a:tailEnd/>
          </a:ln>
        </p:spPr>
        <p:txBody>
          <a:bodyPr wrap="none" lIns="182880" tIns="182880" rIns="182880" bIns="182880" anchor="ctr">
            <a:spAutoFit/>
          </a:bodyPr>
          <a:lstStyle/>
          <a:p>
            <a:pPr marL="577850" indent="-577850" algn="ctr" rtl="1">
              <a:lnSpc>
                <a:spcPct val="90000"/>
              </a:lnSpc>
              <a:spcBef>
                <a:spcPct val="50000"/>
              </a:spcBef>
              <a:buSzPct val="100000"/>
            </a:pPr>
            <a:r>
              <a:rPr lang="ar-SA" sz="13200" b="0" dirty="0">
                <a:solidFill>
                  <a:srgbClr val="922E54"/>
                </a:solidFill>
                <a:latin typeface="Times New Roman" pitchFamily="18" charset="0"/>
                <a:cs typeface="Majidi" pitchFamily="2" charset="-78"/>
              </a:rPr>
              <a:t>عَمَل</a:t>
            </a:r>
            <a:endParaRPr lang="en-US" sz="18900" b="0" dirty="0">
              <a:solidFill>
                <a:srgbClr val="922E54"/>
              </a:solidFill>
              <a:latin typeface="Times New Roman" pitchFamily="18" charset="0"/>
              <a:cs typeface="Majidi" pitchFamily="2" charset="-78"/>
            </a:endParaRPr>
          </a:p>
        </p:txBody>
      </p:sp>
      <p:sp>
        <p:nvSpPr>
          <p:cNvPr id="45072" name="Rectangle 18"/>
          <p:cNvSpPr>
            <a:spLocks noChangeArrowheads="1"/>
          </p:cNvSpPr>
          <p:nvPr/>
        </p:nvSpPr>
        <p:spPr bwMode="auto">
          <a:xfrm>
            <a:off x="2614555" y="3276600"/>
            <a:ext cx="2894061" cy="2200602"/>
          </a:xfrm>
          <a:prstGeom prst="rect">
            <a:avLst/>
          </a:prstGeom>
          <a:solidFill>
            <a:srgbClr val="D9F6FF"/>
          </a:solidFill>
          <a:ln w="28575">
            <a:solidFill>
              <a:schemeClr val="tx1"/>
            </a:solidFill>
            <a:prstDash val="lgDash"/>
            <a:miter lim="800000"/>
            <a:headEnd/>
            <a:tailEnd/>
          </a:ln>
        </p:spPr>
        <p:txBody>
          <a:bodyPr wrap="none" lIns="182880" tIns="182880" rIns="182880" bIns="182880" anchor="ctr">
            <a:spAutoFit/>
          </a:bodyPr>
          <a:lstStyle/>
          <a:p>
            <a:pPr marL="577850" indent="-577850" algn="ctr" rtl="1">
              <a:spcBef>
                <a:spcPct val="50000"/>
              </a:spcBef>
              <a:buSzPct val="100000"/>
            </a:pPr>
            <a:r>
              <a:rPr lang="ar-SA" sz="11900" b="0" dirty="0" smtClean="0">
                <a:solidFill>
                  <a:srgbClr val="922E54"/>
                </a:solidFill>
                <a:latin typeface="Calibri" pitchFamily="34" charset="0"/>
                <a:cs typeface="Majidi" pitchFamily="2" charset="-78"/>
              </a:rPr>
              <a:t>أَعْمَال</a:t>
            </a:r>
            <a:endParaRPr lang="en-US" sz="17200" b="0" dirty="0">
              <a:solidFill>
                <a:srgbClr val="922E54"/>
              </a:solidFill>
              <a:latin typeface="Calibri" pitchFamily="34" charset="0"/>
              <a:cs typeface="Majidi" pitchFamily="2" charset="-78"/>
            </a:endParaRPr>
          </a:p>
        </p:txBody>
      </p:sp>
      <p:sp>
        <p:nvSpPr>
          <p:cNvPr id="45073" name="Oval 28"/>
          <p:cNvSpPr>
            <a:spLocks noChangeArrowheads="1"/>
          </p:cNvSpPr>
          <p:nvPr/>
        </p:nvSpPr>
        <p:spPr bwMode="auto">
          <a:xfrm>
            <a:off x="3591037" y="3048000"/>
            <a:ext cx="914400" cy="406400"/>
          </a:xfrm>
          <a:prstGeom prst="ellipse">
            <a:avLst/>
          </a:prstGeom>
          <a:solidFill>
            <a:schemeClr val="tx1"/>
          </a:solidFill>
          <a:ln w="9525">
            <a:solidFill>
              <a:schemeClr val="tx1"/>
            </a:solidFill>
            <a:round/>
            <a:headEnd/>
            <a:tailEnd/>
          </a:ln>
        </p:spPr>
        <p:txBody>
          <a:bodyPr wrap="none" lIns="0" tIns="0" rIns="0" anchor="ctr"/>
          <a:lstStyle/>
          <a:p>
            <a:pPr algn="ctr">
              <a:spcBef>
                <a:spcPct val="50000"/>
              </a:spcBef>
            </a:pPr>
            <a:r>
              <a:rPr lang="en-US" sz="5400" b="0" dirty="0">
                <a:solidFill>
                  <a:srgbClr val="800000"/>
                </a:solidFill>
                <a:latin typeface="Calibri" pitchFamily="34" charset="0"/>
              </a:rPr>
              <a:t>+</a:t>
            </a:r>
            <a:endParaRPr lang="en-US" dirty="0">
              <a:latin typeface="Calibri" pitchFamily="34" charset="0"/>
            </a:endParaRPr>
          </a:p>
        </p:txBody>
      </p:sp>
      <p:pic>
        <p:nvPicPr>
          <p:cNvPr id="11" name="Picture 6"/>
          <p:cNvPicPr>
            <a:picLocks noChangeAspect="1"/>
          </p:cNvPicPr>
          <p:nvPr/>
        </p:nvPicPr>
        <p:blipFill>
          <a:blip r:embed="rId4" cstate="print"/>
          <a:srcRect/>
          <a:stretch>
            <a:fillRect/>
          </a:stretch>
        </p:blipFill>
        <p:spPr bwMode="auto">
          <a:xfrm>
            <a:off x="228600" y="227013"/>
            <a:ext cx="8686800" cy="2211387"/>
          </a:xfrm>
          <a:prstGeom prst="rect">
            <a:avLst/>
          </a:prstGeom>
          <a:noFill/>
          <a:ln w="9525">
            <a:noFill/>
            <a:miter lim="800000"/>
            <a:headEnd/>
            <a:tailEnd/>
          </a:ln>
        </p:spPr>
      </p:pic>
      <p:graphicFrame>
        <p:nvGraphicFramePr>
          <p:cNvPr id="12" name="Group 22"/>
          <p:cNvGraphicFramePr>
            <a:graphicFrameLocks/>
          </p:cNvGraphicFramePr>
          <p:nvPr>
            <p:extLst>
              <p:ext uri="{D42A27DB-BD31-4B8C-83A1-F6EECF244321}">
                <p14:modId xmlns:p14="http://schemas.microsoft.com/office/powerpoint/2010/main" val="1042447653"/>
              </p:ext>
            </p:extLst>
          </p:nvPr>
        </p:nvGraphicFramePr>
        <p:xfrm>
          <a:off x="457199" y="457200"/>
          <a:ext cx="8229601" cy="1751013"/>
        </p:xfrm>
        <a:graphic>
          <a:graphicData uri="http://schemas.openxmlformats.org/drawingml/2006/table">
            <a:tbl>
              <a:tblPr rtl="1"/>
              <a:tblGrid>
                <a:gridCol w="1775012"/>
                <a:gridCol w="3350110"/>
                <a:gridCol w="3104479"/>
              </a:tblGrid>
              <a:tr h="1034011">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اِنَّمَا</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الْأَعْمَالُ</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D9F6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بِالنِّيَّاتِ</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r>
              <a:tr h="717002">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только</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дела</a:t>
                      </a:r>
                      <a:r>
                        <a:rPr lang="ru-RU" sz="2500" b="1" kern="1200" baseline="0" dirty="0" smtClean="0">
                          <a:solidFill>
                            <a:schemeClr val="tx1">
                              <a:lumMod val="50000"/>
                            </a:schemeClr>
                          </a:solidFill>
                          <a:latin typeface="Calibri" pitchFamily="34" charset="0"/>
                          <a:ea typeface="+mn-ea"/>
                          <a:cs typeface="Alvi Nastaleeq" pitchFamily="2" charset="-78"/>
                        </a:rPr>
                        <a:t> (оцениваются)</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по</a:t>
                      </a:r>
                      <a:r>
                        <a:rPr lang="ru-RU" sz="2500" b="1" kern="1200" baseline="0" dirty="0" smtClean="0">
                          <a:solidFill>
                            <a:schemeClr val="tx1">
                              <a:lumMod val="50000"/>
                            </a:schemeClr>
                          </a:solidFill>
                          <a:latin typeface="Calibri" pitchFamily="34" charset="0"/>
                          <a:ea typeface="+mn-ea"/>
                          <a:cs typeface="Alvi Nastaleeq" pitchFamily="2" charset="-78"/>
                        </a:rPr>
                        <a:t> </a:t>
                      </a:r>
                      <a:r>
                        <a:rPr lang="ru-RU" sz="2500" b="1" kern="1200" dirty="0" smtClean="0">
                          <a:solidFill>
                            <a:schemeClr val="tx1">
                              <a:lumMod val="50000"/>
                            </a:schemeClr>
                          </a:solidFill>
                          <a:latin typeface="Calibri" pitchFamily="34" charset="0"/>
                          <a:ea typeface="+mn-ea"/>
                          <a:cs typeface="Alvi Nastaleeq" pitchFamily="2" charset="-78"/>
                        </a:rPr>
                        <a:t>намерениям</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
        <p:nvSpPr>
          <p:cNvPr id="13" name="Rectangle 21"/>
          <p:cNvSpPr>
            <a:spLocks noChangeArrowheads="1"/>
          </p:cNvSpPr>
          <p:nvPr/>
        </p:nvSpPr>
        <p:spPr bwMode="auto">
          <a:xfrm>
            <a:off x="478716" y="825855"/>
            <a:ext cx="753732" cy="369332"/>
          </a:xfrm>
          <a:prstGeom prst="rect">
            <a:avLst/>
          </a:prstGeom>
          <a:noFill/>
          <a:ln w="9525">
            <a:noFill/>
            <a:miter lim="800000"/>
            <a:headEnd/>
            <a:tailEnd/>
          </a:ln>
        </p:spPr>
        <p:txBody>
          <a:bodyPr wrap="none">
            <a:spAutoFit/>
          </a:bodyPr>
          <a:lstStyle/>
          <a:p>
            <a:pPr rtl="1"/>
            <a:r>
              <a:rPr lang="ar-SA" sz="1800" dirty="0">
                <a:solidFill>
                  <a:schemeClr val="accent4">
                    <a:lumMod val="10000"/>
                  </a:schemeClr>
                </a:solidFill>
                <a:latin typeface="Calibri" pitchFamily="34" charset="0"/>
                <a:cs typeface="Majidi" pitchFamily="2" charset="-78"/>
              </a:rPr>
              <a:t>(بخارى)</a:t>
            </a:r>
          </a:p>
        </p:txBody>
      </p:sp>
    </p:spTree>
  </p:cSld>
  <p:clrMapOvr>
    <a:overrideClrMapping bg1="dk2" tx1="lt1" bg2="dk1" tx2="lt2" accent1="accent1" accent2="accent2" accent3="accent3" accent4="accent4" accent5="accent5" accent6="accent6" hlink="hlink" folHlink="folHlink"/>
  </p:clrMapOvr>
  <p:transition advTm="17473"/>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0" name="Text Box 14"/>
          <p:cNvSpPr txBox="1">
            <a:spLocks noChangeArrowheads="1"/>
          </p:cNvSpPr>
          <p:nvPr/>
        </p:nvSpPr>
        <p:spPr bwMode="auto">
          <a:xfrm>
            <a:off x="4495800" y="2438400"/>
            <a:ext cx="1447800" cy="461665"/>
          </a:xfrm>
          <a:prstGeom prst="rect">
            <a:avLst/>
          </a:prstGeom>
          <a:noFill/>
          <a:ln w="9525">
            <a:noFill/>
            <a:miter lim="800000"/>
            <a:headEnd/>
            <a:tailEnd/>
          </a:ln>
        </p:spPr>
        <p:txBody>
          <a:bodyPr>
            <a:spAutoFit/>
          </a:bodyPr>
          <a:lstStyle/>
          <a:p>
            <a:pPr algn="ctr" rtl="1">
              <a:spcBef>
                <a:spcPct val="50000"/>
              </a:spcBef>
            </a:pPr>
            <a:r>
              <a:rPr lang="ar-SA" sz="2400" b="0" dirty="0">
                <a:latin typeface="Calibri" pitchFamily="34" charset="0"/>
                <a:cs typeface="Arial" pitchFamily="34" charset="0"/>
              </a:rPr>
              <a:t>ع م ل</a:t>
            </a:r>
            <a:endParaRPr lang="en-US" sz="2400" b="0" dirty="0">
              <a:latin typeface="Calibri" pitchFamily="34" charset="0"/>
              <a:cs typeface="Arial" pitchFamily="34" charset="0"/>
            </a:endParaRPr>
          </a:p>
        </p:txBody>
      </p:sp>
      <p:sp>
        <p:nvSpPr>
          <p:cNvPr id="45071" name="Rectangle 17"/>
          <p:cNvSpPr>
            <a:spLocks noChangeArrowheads="1"/>
          </p:cNvSpPr>
          <p:nvPr/>
        </p:nvSpPr>
        <p:spPr bwMode="auto">
          <a:xfrm>
            <a:off x="6204710" y="3303547"/>
            <a:ext cx="2482090" cy="2248308"/>
          </a:xfrm>
          <a:prstGeom prst="rect">
            <a:avLst/>
          </a:prstGeom>
          <a:solidFill>
            <a:srgbClr val="D9F6FF"/>
          </a:solidFill>
          <a:ln w="12700">
            <a:solidFill>
              <a:schemeClr val="tx1"/>
            </a:solidFill>
            <a:miter lim="800000"/>
            <a:headEnd/>
            <a:tailEnd/>
          </a:ln>
        </p:spPr>
        <p:txBody>
          <a:bodyPr wrap="none" lIns="182880" tIns="182880" rIns="182880" bIns="182880" anchor="ctr">
            <a:spAutoFit/>
          </a:bodyPr>
          <a:lstStyle/>
          <a:p>
            <a:pPr marL="577850" indent="-577850" algn="ctr" rtl="1">
              <a:lnSpc>
                <a:spcPct val="90000"/>
              </a:lnSpc>
              <a:spcBef>
                <a:spcPct val="50000"/>
              </a:spcBef>
              <a:buSzPct val="100000"/>
            </a:pPr>
            <a:r>
              <a:rPr lang="ar-SA" sz="13200" b="0" dirty="0">
                <a:solidFill>
                  <a:srgbClr val="922E54"/>
                </a:solidFill>
                <a:latin typeface="Times New Roman" pitchFamily="18" charset="0"/>
                <a:cs typeface="Majidi" pitchFamily="2" charset="-78"/>
              </a:rPr>
              <a:t>عَمَل</a:t>
            </a:r>
            <a:endParaRPr lang="en-US" sz="18900" b="0" dirty="0">
              <a:solidFill>
                <a:srgbClr val="922E54"/>
              </a:solidFill>
              <a:latin typeface="Times New Roman" pitchFamily="18" charset="0"/>
              <a:cs typeface="Majidi" pitchFamily="2" charset="-78"/>
            </a:endParaRPr>
          </a:p>
        </p:txBody>
      </p:sp>
      <p:sp>
        <p:nvSpPr>
          <p:cNvPr id="45072" name="Rectangle 18"/>
          <p:cNvSpPr>
            <a:spLocks noChangeArrowheads="1"/>
          </p:cNvSpPr>
          <p:nvPr/>
        </p:nvSpPr>
        <p:spPr bwMode="auto">
          <a:xfrm>
            <a:off x="2614555" y="3276600"/>
            <a:ext cx="2894061" cy="2200602"/>
          </a:xfrm>
          <a:prstGeom prst="rect">
            <a:avLst/>
          </a:prstGeom>
          <a:solidFill>
            <a:srgbClr val="D9F6FF"/>
          </a:solidFill>
          <a:ln w="28575">
            <a:solidFill>
              <a:schemeClr val="tx1"/>
            </a:solidFill>
            <a:prstDash val="lgDash"/>
            <a:miter lim="800000"/>
            <a:headEnd/>
            <a:tailEnd/>
          </a:ln>
        </p:spPr>
        <p:txBody>
          <a:bodyPr wrap="none" lIns="182880" tIns="182880" rIns="182880" bIns="182880" anchor="ctr">
            <a:spAutoFit/>
          </a:bodyPr>
          <a:lstStyle/>
          <a:p>
            <a:pPr marL="577850" indent="-577850" algn="ctr" rtl="1">
              <a:spcBef>
                <a:spcPct val="50000"/>
              </a:spcBef>
              <a:buSzPct val="100000"/>
            </a:pPr>
            <a:r>
              <a:rPr lang="ar-SA" sz="11900" b="0" dirty="0" smtClean="0">
                <a:solidFill>
                  <a:srgbClr val="922E54"/>
                </a:solidFill>
                <a:latin typeface="Calibri" pitchFamily="34" charset="0"/>
                <a:cs typeface="Majidi" pitchFamily="2" charset="-78"/>
              </a:rPr>
              <a:t>أَعْمَال</a:t>
            </a:r>
            <a:endParaRPr lang="en-US" sz="17200" b="0" dirty="0">
              <a:solidFill>
                <a:srgbClr val="922E54"/>
              </a:solidFill>
              <a:latin typeface="Calibri" pitchFamily="34" charset="0"/>
              <a:cs typeface="Majidi" pitchFamily="2" charset="-78"/>
            </a:endParaRPr>
          </a:p>
        </p:txBody>
      </p:sp>
      <p:sp>
        <p:nvSpPr>
          <p:cNvPr id="45073" name="Oval 28"/>
          <p:cNvSpPr>
            <a:spLocks noChangeArrowheads="1"/>
          </p:cNvSpPr>
          <p:nvPr/>
        </p:nvSpPr>
        <p:spPr bwMode="auto">
          <a:xfrm>
            <a:off x="3591037" y="3048000"/>
            <a:ext cx="914400" cy="406400"/>
          </a:xfrm>
          <a:prstGeom prst="ellipse">
            <a:avLst/>
          </a:prstGeom>
          <a:solidFill>
            <a:schemeClr val="tx1"/>
          </a:solidFill>
          <a:ln w="9525">
            <a:solidFill>
              <a:schemeClr val="tx1"/>
            </a:solidFill>
            <a:round/>
            <a:headEnd/>
            <a:tailEnd/>
          </a:ln>
        </p:spPr>
        <p:txBody>
          <a:bodyPr wrap="none" lIns="0" tIns="0" rIns="0" anchor="ctr"/>
          <a:lstStyle/>
          <a:p>
            <a:pPr algn="ctr">
              <a:spcBef>
                <a:spcPct val="50000"/>
              </a:spcBef>
            </a:pPr>
            <a:r>
              <a:rPr lang="en-US" sz="5400" b="0" dirty="0">
                <a:solidFill>
                  <a:srgbClr val="800000"/>
                </a:solidFill>
                <a:latin typeface="Calibri" pitchFamily="34" charset="0"/>
              </a:rPr>
              <a:t>+</a:t>
            </a:r>
            <a:endParaRPr lang="en-US" dirty="0">
              <a:latin typeface="Calibri" pitchFamily="34" charset="0"/>
            </a:endParaRPr>
          </a:p>
        </p:txBody>
      </p:sp>
      <p:pic>
        <p:nvPicPr>
          <p:cNvPr id="11" name="Picture 6"/>
          <p:cNvPicPr>
            <a:picLocks noChangeAspect="1"/>
          </p:cNvPicPr>
          <p:nvPr/>
        </p:nvPicPr>
        <p:blipFill>
          <a:blip r:embed="rId4" cstate="print"/>
          <a:srcRect/>
          <a:stretch>
            <a:fillRect/>
          </a:stretch>
        </p:blipFill>
        <p:spPr bwMode="auto">
          <a:xfrm>
            <a:off x="228600" y="227013"/>
            <a:ext cx="8686800" cy="2211387"/>
          </a:xfrm>
          <a:prstGeom prst="rect">
            <a:avLst/>
          </a:prstGeom>
          <a:noFill/>
          <a:ln w="9525">
            <a:noFill/>
            <a:miter lim="800000"/>
            <a:headEnd/>
            <a:tailEnd/>
          </a:ln>
        </p:spPr>
      </p:pic>
      <p:graphicFrame>
        <p:nvGraphicFramePr>
          <p:cNvPr id="12" name="Group 22"/>
          <p:cNvGraphicFramePr>
            <a:graphicFrameLocks/>
          </p:cNvGraphicFramePr>
          <p:nvPr/>
        </p:nvGraphicFramePr>
        <p:xfrm>
          <a:off x="457199" y="457200"/>
          <a:ext cx="8229601" cy="1751013"/>
        </p:xfrm>
        <a:graphic>
          <a:graphicData uri="http://schemas.openxmlformats.org/drawingml/2006/table">
            <a:tbl>
              <a:tblPr rtl="1"/>
              <a:tblGrid>
                <a:gridCol w="1775012"/>
                <a:gridCol w="3350110"/>
                <a:gridCol w="3104479"/>
              </a:tblGrid>
              <a:tr h="1034011">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اِنَّمَا</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الْأَعْمَالُ</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D9F6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بِالنِّيَّاتِ</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r>
              <a:tr h="717002">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только</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дела</a:t>
                      </a:r>
                      <a:r>
                        <a:rPr lang="ru-RU" sz="2500" b="1" kern="1200" baseline="0" dirty="0" smtClean="0">
                          <a:solidFill>
                            <a:schemeClr val="tx1">
                              <a:lumMod val="50000"/>
                            </a:schemeClr>
                          </a:solidFill>
                          <a:latin typeface="Calibri" pitchFamily="34" charset="0"/>
                          <a:ea typeface="+mn-ea"/>
                          <a:cs typeface="Alvi Nastaleeq" pitchFamily="2" charset="-78"/>
                        </a:rPr>
                        <a:t> (оцениваются)</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по</a:t>
                      </a:r>
                      <a:r>
                        <a:rPr lang="ru-RU" sz="2500" b="1" kern="1200" baseline="0" dirty="0" smtClean="0">
                          <a:solidFill>
                            <a:schemeClr val="tx1">
                              <a:lumMod val="50000"/>
                            </a:schemeClr>
                          </a:solidFill>
                          <a:latin typeface="Calibri" pitchFamily="34" charset="0"/>
                          <a:ea typeface="+mn-ea"/>
                          <a:cs typeface="Alvi Nastaleeq" pitchFamily="2" charset="-78"/>
                        </a:rPr>
                        <a:t> </a:t>
                      </a:r>
                      <a:r>
                        <a:rPr lang="ru-RU" sz="2500" b="1" kern="1200" dirty="0" smtClean="0">
                          <a:solidFill>
                            <a:schemeClr val="tx1">
                              <a:lumMod val="50000"/>
                            </a:schemeClr>
                          </a:solidFill>
                          <a:latin typeface="Calibri" pitchFamily="34" charset="0"/>
                          <a:ea typeface="+mn-ea"/>
                          <a:cs typeface="Alvi Nastaleeq" pitchFamily="2" charset="-78"/>
                        </a:rPr>
                        <a:t>намерениям</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
        <p:nvSpPr>
          <p:cNvPr id="13" name="Rectangle 21"/>
          <p:cNvSpPr>
            <a:spLocks noChangeArrowheads="1"/>
          </p:cNvSpPr>
          <p:nvPr/>
        </p:nvSpPr>
        <p:spPr bwMode="auto">
          <a:xfrm>
            <a:off x="478716" y="825855"/>
            <a:ext cx="753732" cy="369332"/>
          </a:xfrm>
          <a:prstGeom prst="rect">
            <a:avLst/>
          </a:prstGeom>
          <a:noFill/>
          <a:ln w="9525">
            <a:noFill/>
            <a:miter lim="800000"/>
            <a:headEnd/>
            <a:tailEnd/>
          </a:ln>
        </p:spPr>
        <p:txBody>
          <a:bodyPr wrap="none">
            <a:spAutoFit/>
          </a:bodyPr>
          <a:lstStyle/>
          <a:p>
            <a:pPr rtl="1"/>
            <a:r>
              <a:rPr lang="ar-SA" sz="1800" dirty="0">
                <a:solidFill>
                  <a:schemeClr val="accent4">
                    <a:lumMod val="10000"/>
                  </a:schemeClr>
                </a:solidFill>
                <a:latin typeface="Calibri" pitchFamily="34" charset="0"/>
                <a:cs typeface="Majidi" pitchFamily="2" charset="-78"/>
              </a:rPr>
              <a:t>(بخارى)</a:t>
            </a:r>
          </a:p>
        </p:txBody>
      </p:sp>
      <p:sp>
        <p:nvSpPr>
          <p:cNvPr id="14" name="Rectangle 13"/>
          <p:cNvSpPr/>
          <p:nvPr/>
        </p:nvSpPr>
        <p:spPr>
          <a:xfrm>
            <a:off x="652331" y="4038600"/>
            <a:ext cx="1358706" cy="769441"/>
          </a:xfrm>
          <a:prstGeom prst="rect">
            <a:avLst/>
          </a:prstGeom>
        </p:spPr>
        <p:txBody>
          <a:bodyPr wrap="none">
            <a:spAutoFit/>
          </a:bodyPr>
          <a:lstStyle/>
          <a:p>
            <a:pPr algn="ctr"/>
            <a:r>
              <a:rPr lang="ru-RU" sz="4400" dirty="0" smtClean="0">
                <a:solidFill>
                  <a:schemeClr val="accent4">
                    <a:lumMod val="10000"/>
                  </a:schemeClr>
                </a:solidFill>
                <a:latin typeface="Calibri" pitchFamily="34" charset="0"/>
              </a:rPr>
              <a:t>дела</a:t>
            </a:r>
            <a:endParaRPr lang="en-US" sz="4400" dirty="0">
              <a:solidFill>
                <a:schemeClr val="accent4">
                  <a:lumMod val="10000"/>
                </a:schemeClr>
              </a:solidFill>
            </a:endParaRPr>
          </a:p>
        </p:txBody>
      </p:sp>
    </p:spTree>
  </p:cSld>
  <p:clrMapOvr>
    <a:overrideClrMapping bg1="dk2" tx1="lt1" bg2="dk1" tx2="lt2" accent1="accent1" accent2="accent2" accent3="accent3" accent4="accent4" accent5="accent5" accent6="accent6" hlink="hlink" folHlink="folHlink"/>
  </p:clrMapOvr>
  <p:transition advTm="1029"/>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8" name="Text Box 14"/>
          <p:cNvSpPr txBox="1">
            <a:spLocks noChangeArrowheads="1"/>
          </p:cNvSpPr>
          <p:nvPr/>
        </p:nvSpPr>
        <p:spPr bwMode="auto">
          <a:xfrm>
            <a:off x="1295400" y="2376487"/>
            <a:ext cx="1447800" cy="519113"/>
          </a:xfrm>
          <a:prstGeom prst="rect">
            <a:avLst/>
          </a:prstGeom>
          <a:noFill/>
          <a:ln w="9525">
            <a:noFill/>
            <a:miter lim="800000"/>
            <a:headEnd/>
            <a:tailEnd/>
          </a:ln>
        </p:spPr>
        <p:txBody>
          <a:bodyPr>
            <a:spAutoFit/>
          </a:bodyPr>
          <a:lstStyle/>
          <a:p>
            <a:pPr algn="ctr" rtl="1">
              <a:spcBef>
                <a:spcPct val="50000"/>
              </a:spcBef>
            </a:pPr>
            <a:r>
              <a:rPr lang="ar-SA" sz="2800" b="0" dirty="0">
                <a:latin typeface="Calibri" pitchFamily="34" charset="0"/>
                <a:cs typeface="Arial" pitchFamily="34" charset="0"/>
              </a:rPr>
              <a:t>ن ي ي</a:t>
            </a:r>
            <a:endParaRPr lang="en-US" sz="2800" b="0" dirty="0">
              <a:latin typeface="Calibri" pitchFamily="34" charset="0"/>
              <a:cs typeface="Arial" pitchFamily="34" charset="0"/>
            </a:endParaRPr>
          </a:p>
        </p:txBody>
      </p:sp>
      <p:graphicFrame>
        <p:nvGraphicFramePr>
          <p:cNvPr id="2143275" name="Group 43"/>
          <p:cNvGraphicFramePr>
            <a:graphicFrameLocks noGrp="1"/>
          </p:cNvGraphicFramePr>
          <p:nvPr/>
        </p:nvGraphicFramePr>
        <p:xfrm>
          <a:off x="2895600" y="3352800"/>
          <a:ext cx="5715000" cy="1981200"/>
        </p:xfrm>
        <a:graphic>
          <a:graphicData uri="http://schemas.openxmlformats.org/drawingml/2006/table">
            <a:tbl>
              <a:tblPr/>
              <a:tblGrid>
                <a:gridCol w="2905125"/>
                <a:gridCol w="466725"/>
                <a:gridCol w="2343150"/>
              </a:tblGrid>
              <a:tr h="1905000">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r>
                        <a:rPr kumimoji="0" lang="ur-PK" sz="11400" b="0" i="0" u="none" strike="noStrike" cap="none" normalizeH="0" baseline="0" dirty="0" smtClean="0">
                          <a:ln>
                            <a:noFill/>
                          </a:ln>
                          <a:solidFill>
                            <a:srgbClr val="922E54"/>
                          </a:solidFill>
                          <a:effectLst/>
                          <a:latin typeface="Calibri" pitchFamily="34" charset="0"/>
                          <a:cs typeface="Majidi" pitchFamily="2" charset="-78"/>
                        </a:rPr>
                        <a:t>نِيَّات</a:t>
                      </a:r>
                      <a:endParaRPr kumimoji="0" lang="en-US" sz="11400" b="0" i="0" u="none" strike="noStrike" cap="none" normalizeH="0" baseline="0" dirty="0" smtClean="0">
                        <a:ln>
                          <a:noFill/>
                        </a:ln>
                        <a:solidFill>
                          <a:srgbClr val="922E54"/>
                        </a:solidFill>
                        <a:effectLst/>
                        <a:latin typeface="Calibri" pitchFamily="34" charset="0"/>
                        <a:cs typeface="Majidi" pitchFamily="2" charset="-7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9F6FF"/>
                    </a:solidFill>
                  </a:tcPr>
                </a:tc>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endParaRPr kumimoji="0" lang="en-US" sz="1800" b="0" i="0" u="none" strike="noStrike" cap="none" normalizeH="0" baseline="0" dirty="0" smtClean="0">
                        <a:ln>
                          <a:noFill/>
                        </a:ln>
                        <a:solidFill>
                          <a:srgbClr val="922E54"/>
                        </a:solidFill>
                        <a:effectLst/>
                        <a:latin typeface="Calibri" pitchFamily="34" charset="0"/>
                        <a:cs typeface="Arial"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r>
                        <a:rPr kumimoji="0" lang="ur-PK" sz="12400" b="0" i="0" u="none" strike="noStrike" cap="none" normalizeH="0" baseline="0" dirty="0" smtClean="0">
                          <a:ln>
                            <a:noFill/>
                          </a:ln>
                          <a:solidFill>
                            <a:srgbClr val="922E54"/>
                          </a:solidFill>
                          <a:effectLst/>
                          <a:latin typeface="Times New Roman" pitchFamily="18" charset="0"/>
                          <a:cs typeface="Majidi" pitchFamily="2" charset="-78"/>
                        </a:rPr>
                        <a:t>نِيَّة</a:t>
                      </a:r>
                      <a:endParaRPr kumimoji="0" lang="en-US" sz="12400" b="0" i="0" u="none" strike="noStrike" cap="none" normalizeH="0" baseline="0" dirty="0" smtClean="0">
                        <a:ln>
                          <a:noFill/>
                        </a:ln>
                        <a:solidFill>
                          <a:srgbClr val="922E54"/>
                        </a:solidFill>
                        <a:effectLst/>
                        <a:latin typeface="Times New Roman" pitchFamily="18" charset="0"/>
                        <a:cs typeface="Majidi" pitchFamily="2" charset="-7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9F6FF"/>
                    </a:solidFill>
                  </a:tcPr>
                </a:tc>
              </a:tr>
            </a:tbl>
          </a:graphicData>
        </a:graphic>
      </p:graphicFrame>
      <p:sp>
        <p:nvSpPr>
          <p:cNvPr id="47131" name="Oval 45"/>
          <p:cNvSpPr>
            <a:spLocks noChangeArrowheads="1"/>
          </p:cNvSpPr>
          <p:nvPr/>
        </p:nvSpPr>
        <p:spPr bwMode="auto">
          <a:xfrm>
            <a:off x="3733801" y="3124200"/>
            <a:ext cx="914400" cy="406400"/>
          </a:xfrm>
          <a:prstGeom prst="ellipse">
            <a:avLst/>
          </a:prstGeom>
          <a:solidFill>
            <a:schemeClr val="tx1"/>
          </a:solidFill>
          <a:ln w="9525">
            <a:solidFill>
              <a:schemeClr val="tx1"/>
            </a:solidFill>
            <a:round/>
            <a:headEnd/>
            <a:tailEnd/>
          </a:ln>
        </p:spPr>
        <p:txBody>
          <a:bodyPr wrap="none" lIns="0" tIns="0" rIns="0" anchor="ctr"/>
          <a:lstStyle/>
          <a:p>
            <a:pPr algn="ctr">
              <a:spcBef>
                <a:spcPct val="50000"/>
              </a:spcBef>
            </a:pPr>
            <a:r>
              <a:rPr lang="en-US" sz="5400" b="0" dirty="0">
                <a:solidFill>
                  <a:srgbClr val="800000"/>
                </a:solidFill>
                <a:latin typeface="Calibri" pitchFamily="34" charset="0"/>
              </a:rPr>
              <a:t>+</a:t>
            </a:r>
            <a:endParaRPr lang="en-US" dirty="0">
              <a:latin typeface="Calibri" pitchFamily="34" charset="0"/>
            </a:endParaRPr>
          </a:p>
        </p:txBody>
      </p:sp>
      <p:pic>
        <p:nvPicPr>
          <p:cNvPr id="7" name="Picture 6"/>
          <p:cNvPicPr>
            <a:picLocks noChangeAspect="1"/>
          </p:cNvPicPr>
          <p:nvPr/>
        </p:nvPicPr>
        <p:blipFill>
          <a:blip r:embed="rId4" cstate="print"/>
          <a:srcRect/>
          <a:stretch>
            <a:fillRect/>
          </a:stretch>
        </p:blipFill>
        <p:spPr bwMode="auto">
          <a:xfrm>
            <a:off x="228600" y="227013"/>
            <a:ext cx="8686800" cy="2211387"/>
          </a:xfrm>
          <a:prstGeom prst="rect">
            <a:avLst/>
          </a:prstGeom>
          <a:noFill/>
          <a:ln w="9525">
            <a:noFill/>
            <a:miter lim="800000"/>
            <a:headEnd/>
            <a:tailEnd/>
          </a:ln>
        </p:spPr>
      </p:pic>
      <p:graphicFrame>
        <p:nvGraphicFramePr>
          <p:cNvPr id="8" name="Group 22"/>
          <p:cNvGraphicFramePr>
            <a:graphicFrameLocks/>
          </p:cNvGraphicFramePr>
          <p:nvPr/>
        </p:nvGraphicFramePr>
        <p:xfrm>
          <a:off x="457199" y="457200"/>
          <a:ext cx="8229601" cy="1751013"/>
        </p:xfrm>
        <a:graphic>
          <a:graphicData uri="http://schemas.openxmlformats.org/drawingml/2006/table">
            <a:tbl>
              <a:tblPr rtl="1"/>
              <a:tblGrid>
                <a:gridCol w="1775012"/>
                <a:gridCol w="3350110"/>
                <a:gridCol w="3104479"/>
              </a:tblGrid>
              <a:tr h="1034011">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اِنَّمَا</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الْأَعْمَالُ</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D9F6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بِالنِّيَّاتِ</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r>
              <a:tr h="717002">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только</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дела</a:t>
                      </a:r>
                      <a:r>
                        <a:rPr lang="ru-RU" sz="2500" b="1" kern="1200" baseline="0" dirty="0" smtClean="0">
                          <a:solidFill>
                            <a:schemeClr val="tx1">
                              <a:lumMod val="50000"/>
                            </a:schemeClr>
                          </a:solidFill>
                          <a:latin typeface="Calibri" pitchFamily="34" charset="0"/>
                          <a:ea typeface="+mn-ea"/>
                          <a:cs typeface="Alvi Nastaleeq" pitchFamily="2" charset="-78"/>
                        </a:rPr>
                        <a:t> (оцениваются)</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по</a:t>
                      </a:r>
                      <a:r>
                        <a:rPr lang="ru-RU" sz="2500" b="1" kern="1200" baseline="0" dirty="0" smtClean="0">
                          <a:solidFill>
                            <a:schemeClr val="tx1">
                              <a:lumMod val="50000"/>
                            </a:schemeClr>
                          </a:solidFill>
                          <a:latin typeface="Calibri" pitchFamily="34" charset="0"/>
                          <a:ea typeface="+mn-ea"/>
                          <a:cs typeface="Alvi Nastaleeq" pitchFamily="2" charset="-78"/>
                        </a:rPr>
                        <a:t> </a:t>
                      </a:r>
                      <a:r>
                        <a:rPr lang="ru-RU" sz="2500" b="1" kern="1200" dirty="0" smtClean="0">
                          <a:solidFill>
                            <a:schemeClr val="tx1">
                              <a:lumMod val="50000"/>
                            </a:schemeClr>
                          </a:solidFill>
                          <a:latin typeface="Calibri" pitchFamily="34" charset="0"/>
                          <a:ea typeface="+mn-ea"/>
                          <a:cs typeface="Alvi Nastaleeq" pitchFamily="2" charset="-78"/>
                        </a:rPr>
                        <a:t>намерениям</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
        <p:nvSpPr>
          <p:cNvPr id="9" name="Rectangle 21"/>
          <p:cNvSpPr>
            <a:spLocks noChangeArrowheads="1"/>
          </p:cNvSpPr>
          <p:nvPr/>
        </p:nvSpPr>
        <p:spPr bwMode="auto">
          <a:xfrm>
            <a:off x="478716" y="825855"/>
            <a:ext cx="753732" cy="369332"/>
          </a:xfrm>
          <a:prstGeom prst="rect">
            <a:avLst/>
          </a:prstGeom>
          <a:noFill/>
          <a:ln w="9525">
            <a:noFill/>
            <a:miter lim="800000"/>
            <a:headEnd/>
            <a:tailEnd/>
          </a:ln>
        </p:spPr>
        <p:txBody>
          <a:bodyPr wrap="none">
            <a:spAutoFit/>
          </a:bodyPr>
          <a:lstStyle/>
          <a:p>
            <a:pPr rtl="1"/>
            <a:r>
              <a:rPr lang="ar-SA" sz="1800" dirty="0">
                <a:solidFill>
                  <a:schemeClr val="accent4">
                    <a:lumMod val="10000"/>
                  </a:schemeClr>
                </a:solidFill>
                <a:latin typeface="Calibri" pitchFamily="34" charset="0"/>
                <a:cs typeface="Majidi" pitchFamily="2" charset="-78"/>
              </a:rPr>
              <a:t>(بخارى)</a:t>
            </a:r>
          </a:p>
        </p:txBody>
      </p:sp>
    </p:spTree>
  </p:cSld>
  <p:clrMapOvr>
    <a:overrideClrMapping bg1="dk2" tx1="lt1" bg2="dk1" tx2="lt2" accent1="accent1" accent2="accent2" accent3="accent3" accent4="accent4" accent5="accent5" accent6="accent6" hlink="hlink" folHlink="folHlink"/>
  </p:clrMapOvr>
  <p:transition advTm="13291"/>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sz="quarter"/>
          </p:nvPr>
        </p:nvSpPr>
        <p:spPr>
          <a:xfrm>
            <a:off x="457200" y="0"/>
            <a:ext cx="8229600" cy="1219200"/>
          </a:xfrm>
        </p:spPr>
        <p:txBody>
          <a:bodyPr/>
          <a:lstStyle/>
          <a:p>
            <a:r>
              <a:rPr lang="ru-RU" sz="4400" dirty="0" smtClean="0"/>
              <a:t>Коран нельзя перевести</a:t>
            </a:r>
            <a:endParaRPr lang="ar-SA" sz="4400" dirty="0" smtClean="0"/>
          </a:p>
        </p:txBody>
      </p:sp>
      <p:sp>
        <p:nvSpPr>
          <p:cNvPr id="7171" name="Rectangle 3"/>
          <p:cNvSpPr>
            <a:spLocks noGrp="1" noChangeArrowheads="1"/>
          </p:cNvSpPr>
          <p:nvPr>
            <p:ph type="subTitle" sz="quarter" idx="1"/>
          </p:nvPr>
        </p:nvSpPr>
        <p:spPr>
          <a:xfrm>
            <a:off x="457200" y="1371600"/>
            <a:ext cx="8229600" cy="4114800"/>
          </a:xfrm>
        </p:spPr>
        <p:txBody>
          <a:bodyPr/>
          <a:lstStyle/>
          <a:p>
            <a:pPr algn="l">
              <a:spcBef>
                <a:spcPct val="50000"/>
              </a:spcBef>
              <a:buClrTx/>
              <a:buSzTx/>
              <a:buFontTx/>
              <a:buNone/>
            </a:pPr>
            <a:r>
              <a:rPr lang="ru-RU" sz="2800" dirty="0" smtClean="0"/>
              <a:t>Например, вот человеческое творение – стихотворение на урду:</a:t>
            </a:r>
          </a:p>
          <a:p>
            <a:pPr algn="l">
              <a:spcBef>
                <a:spcPct val="50000"/>
              </a:spcBef>
              <a:buClrTx/>
              <a:buSzTx/>
              <a:buFontTx/>
              <a:buNone/>
            </a:pPr>
            <a:endParaRPr lang="ru-RU" sz="2800" dirty="0" smtClean="0"/>
          </a:p>
          <a:p>
            <a:pPr algn="l">
              <a:spcBef>
                <a:spcPct val="50000"/>
              </a:spcBef>
              <a:buClrTx/>
              <a:buSzTx/>
              <a:buFontTx/>
              <a:buNone/>
            </a:pPr>
            <a:endParaRPr lang="ru-RU" sz="2800" dirty="0"/>
          </a:p>
          <a:p>
            <a:pPr>
              <a:spcBef>
                <a:spcPct val="50000"/>
              </a:spcBef>
              <a:buClrTx/>
              <a:buSzTx/>
            </a:pPr>
            <a:r>
              <a:rPr lang="en-US" sz="2800" i="1" dirty="0" err="1"/>
              <a:t>Kaise</a:t>
            </a:r>
            <a:r>
              <a:rPr lang="en-US" sz="2800" i="1" dirty="0"/>
              <a:t> </a:t>
            </a:r>
            <a:r>
              <a:rPr lang="en-US" sz="2800" i="1" dirty="0" err="1"/>
              <a:t>kaise</a:t>
            </a:r>
            <a:r>
              <a:rPr lang="en-US" sz="2800" i="1" dirty="0"/>
              <a:t> </a:t>
            </a:r>
            <a:r>
              <a:rPr lang="en-US" sz="2800" i="1" dirty="0" err="1"/>
              <a:t>aise</a:t>
            </a:r>
            <a:r>
              <a:rPr lang="en-US" sz="2800" i="1" dirty="0"/>
              <a:t> </a:t>
            </a:r>
            <a:r>
              <a:rPr lang="en-US" sz="2800" i="1" dirty="0" err="1"/>
              <a:t>waise</a:t>
            </a:r>
            <a:r>
              <a:rPr lang="en-US" sz="2800" i="1" dirty="0"/>
              <a:t> </a:t>
            </a:r>
            <a:r>
              <a:rPr lang="en-US" sz="2800" i="1" dirty="0" err="1"/>
              <a:t>hogaye</a:t>
            </a:r>
            <a:endParaRPr lang="en-US" sz="2800" i="1" dirty="0"/>
          </a:p>
          <a:p>
            <a:pPr>
              <a:spcBef>
                <a:spcPct val="50000"/>
              </a:spcBef>
              <a:buClrTx/>
              <a:buSzTx/>
            </a:pPr>
            <a:r>
              <a:rPr lang="en-US" sz="2800" i="1" dirty="0" err="1"/>
              <a:t>Aise</a:t>
            </a:r>
            <a:r>
              <a:rPr lang="en-US" sz="2800" i="1" dirty="0"/>
              <a:t> </a:t>
            </a:r>
            <a:r>
              <a:rPr lang="en-US" sz="2800" i="1" dirty="0" err="1"/>
              <a:t>waise</a:t>
            </a:r>
            <a:r>
              <a:rPr lang="en-US" sz="2800" i="1" dirty="0"/>
              <a:t> </a:t>
            </a:r>
            <a:r>
              <a:rPr lang="en-US" sz="2800" i="1" dirty="0" err="1"/>
              <a:t>kaise</a:t>
            </a:r>
            <a:r>
              <a:rPr lang="en-US" sz="2800" i="1" dirty="0"/>
              <a:t> </a:t>
            </a:r>
            <a:r>
              <a:rPr lang="en-US" sz="2800" i="1" dirty="0" err="1"/>
              <a:t>kaise</a:t>
            </a:r>
            <a:r>
              <a:rPr lang="en-US" sz="2800" i="1" dirty="0"/>
              <a:t> </a:t>
            </a:r>
            <a:r>
              <a:rPr lang="en-US" sz="2800" i="1" dirty="0" err="1" smtClean="0"/>
              <a:t>hogaye</a:t>
            </a:r>
            <a:endParaRPr lang="ru-RU" sz="2800" i="1" dirty="0" smtClean="0"/>
          </a:p>
          <a:p>
            <a:pPr algn="l">
              <a:spcBef>
                <a:spcPct val="50000"/>
              </a:spcBef>
              <a:buClrTx/>
              <a:buSzTx/>
            </a:pPr>
            <a:endParaRPr lang="en-US" sz="2800" dirty="0" smtClean="0"/>
          </a:p>
        </p:txBody>
      </p:sp>
      <p:pic>
        <p:nvPicPr>
          <p:cNvPr id="4" name="Picture 5"/>
          <p:cNvPicPr>
            <a:picLocks noChangeAspect="1" noChangeArrowheads="1"/>
          </p:cNvPicPr>
          <p:nvPr/>
        </p:nvPicPr>
        <p:blipFill>
          <a:blip r:embed="rId3" cstate="print"/>
          <a:srcRect/>
          <a:stretch>
            <a:fillRect/>
          </a:stretch>
        </p:blipFill>
        <p:spPr bwMode="auto">
          <a:xfrm>
            <a:off x="3048000" y="2438400"/>
            <a:ext cx="3009900" cy="1038225"/>
          </a:xfrm>
          <a:prstGeom prst="rect">
            <a:avLst/>
          </a:prstGeom>
          <a:noFill/>
          <a:ln w="9525" algn="ctr">
            <a:noFill/>
            <a:miter lim="800000"/>
            <a:headEnd/>
            <a:tailEnd/>
          </a:ln>
        </p:spPr>
      </p:pic>
    </p:spTree>
    <p:extLst>
      <p:ext uri="{BB962C8B-B14F-4D97-AF65-F5344CB8AC3E}">
        <p14:creationId xmlns:p14="http://schemas.microsoft.com/office/powerpoint/2010/main" val="1028740964"/>
      </p:ext>
    </p:extLst>
  </p:cSld>
  <p:clrMapOvr>
    <a:masterClrMapping/>
  </p:clrMapOvr>
  <p:transition advTm="3276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8" name="Text Box 14"/>
          <p:cNvSpPr txBox="1">
            <a:spLocks noChangeArrowheads="1"/>
          </p:cNvSpPr>
          <p:nvPr/>
        </p:nvSpPr>
        <p:spPr bwMode="auto">
          <a:xfrm>
            <a:off x="1295400" y="2376487"/>
            <a:ext cx="1447800" cy="519113"/>
          </a:xfrm>
          <a:prstGeom prst="rect">
            <a:avLst/>
          </a:prstGeom>
          <a:noFill/>
          <a:ln w="9525">
            <a:noFill/>
            <a:miter lim="800000"/>
            <a:headEnd/>
            <a:tailEnd/>
          </a:ln>
        </p:spPr>
        <p:txBody>
          <a:bodyPr>
            <a:spAutoFit/>
          </a:bodyPr>
          <a:lstStyle/>
          <a:p>
            <a:pPr algn="ctr" rtl="1">
              <a:spcBef>
                <a:spcPct val="50000"/>
              </a:spcBef>
            </a:pPr>
            <a:r>
              <a:rPr lang="ar-SA" sz="2800" b="0" dirty="0">
                <a:latin typeface="Calibri" pitchFamily="34" charset="0"/>
                <a:cs typeface="Arial" pitchFamily="34" charset="0"/>
              </a:rPr>
              <a:t>ن ي ي</a:t>
            </a:r>
            <a:endParaRPr lang="en-US" sz="2800" b="0" dirty="0">
              <a:latin typeface="Calibri" pitchFamily="34" charset="0"/>
              <a:cs typeface="Arial" pitchFamily="34" charset="0"/>
            </a:endParaRPr>
          </a:p>
        </p:txBody>
      </p:sp>
      <p:graphicFrame>
        <p:nvGraphicFramePr>
          <p:cNvPr id="2143275" name="Group 43"/>
          <p:cNvGraphicFramePr>
            <a:graphicFrameLocks noGrp="1"/>
          </p:cNvGraphicFramePr>
          <p:nvPr/>
        </p:nvGraphicFramePr>
        <p:xfrm>
          <a:off x="2895600" y="3352800"/>
          <a:ext cx="5715000" cy="1981200"/>
        </p:xfrm>
        <a:graphic>
          <a:graphicData uri="http://schemas.openxmlformats.org/drawingml/2006/table">
            <a:tbl>
              <a:tblPr/>
              <a:tblGrid>
                <a:gridCol w="2905125"/>
                <a:gridCol w="466725"/>
                <a:gridCol w="2343150"/>
              </a:tblGrid>
              <a:tr h="1905000">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r>
                        <a:rPr kumimoji="0" lang="ur-PK" sz="11400" b="0" i="0" u="none" strike="noStrike" cap="none" normalizeH="0" baseline="0" dirty="0" smtClean="0">
                          <a:ln>
                            <a:noFill/>
                          </a:ln>
                          <a:solidFill>
                            <a:srgbClr val="922E54"/>
                          </a:solidFill>
                          <a:effectLst/>
                          <a:latin typeface="Calibri" pitchFamily="34" charset="0"/>
                          <a:cs typeface="Majidi" pitchFamily="2" charset="-78"/>
                        </a:rPr>
                        <a:t>نِيَّات</a:t>
                      </a:r>
                      <a:endParaRPr kumimoji="0" lang="en-US" sz="11400" b="0" i="0" u="none" strike="noStrike" cap="none" normalizeH="0" baseline="0" dirty="0" smtClean="0">
                        <a:ln>
                          <a:noFill/>
                        </a:ln>
                        <a:solidFill>
                          <a:srgbClr val="922E54"/>
                        </a:solidFill>
                        <a:effectLst/>
                        <a:latin typeface="Calibri" pitchFamily="34" charset="0"/>
                        <a:cs typeface="Majidi" pitchFamily="2" charset="-7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9F6FF"/>
                    </a:solidFill>
                  </a:tcPr>
                </a:tc>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endParaRPr kumimoji="0" lang="en-US" sz="1800" b="0" i="0" u="none" strike="noStrike" cap="none" normalizeH="0" baseline="0" dirty="0" smtClean="0">
                        <a:ln>
                          <a:noFill/>
                        </a:ln>
                        <a:solidFill>
                          <a:srgbClr val="922E54"/>
                        </a:solidFill>
                        <a:effectLst/>
                        <a:latin typeface="Calibri" pitchFamily="34" charset="0"/>
                        <a:cs typeface="Arial"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r>
                        <a:rPr kumimoji="0" lang="ur-PK" sz="12400" b="0" i="0" u="none" strike="noStrike" cap="none" normalizeH="0" baseline="0" dirty="0" smtClean="0">
                          <a:ln>
                            <a:noFill/>
                          </a:ln>
                          <a:solidFill>
                            <a:srgbClr val="922E54"/>
                          </a:solidFill>
                          <a:effectLst/>
                          <a:latin typeface="Times New Roman" pitchFamily="18" charset="0"/>
                          <a:cs typeface="Majidi" pitchFamily="2" charset="-78"/>
                        </a:rPr>
                        <a:t>نِيَّة</a:t>
                      </a:r>
                      <a:endParaRPr kumimoji="0" lang="en-US" sz="12400" b="0" i="0" u="none" strike="noStrike" cap="none" normalizeH="0" baseline="0" dirty="0" smtClean="0">
                        <a:ln>
                          <a:noFill/>
                        </a:ln>
                        <a:solidFill>
                          <a:srgbClr val="922E54"/>
                        </a:solidFill>
                        <a:effectLst/>
                        <a:latin typeface="Times New Roman" pitchFamily="18" charset="0"/>
                        <a:cs typeface="Majidi" pitchFamily="2" charset="-7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9F6FF"/>
                    </a:solidFill>
                  </a:tcPr>
                </a:tc>
              </a:tr>
            </a:tbl>
          </a:graphicData>
        </a:graphic>
      </p:graphicFrame>
      <p:sp>
        <p:nvSpPr>
          <p:cNvPr id="47131" name="Oval 45"/>
          <p:cNvSpPr>
            <a:spLocks noChangeArrowheads="1"/>
          </p:cNvSpPr>
          <p:nvPr/>
        </p:nvSpPr>
        <p:spPr bwMode="auto">
          <a:xfrm>
            <a:off x="3733801" y="3124200"/>
            <a:ext cx="914400" cy="406400"/>
          </a:xfrm>
          <a:prstGeom prst="ellipse">
            <a:avLst/>
          </a:prstGeom>
          <a:solidFill>
            <a:schemeClr val="tx1"/>
          </a:solidFill>
          <a:ln w="9525">
            <a:solidFill>
              <a:schemeClr val="tx1"/>
            </a:solidFill>
            <a:round/>
            <a:headEnd/>
            <a:tailEnd/>
          </a:ln>
        </p:spPr>
        <p:txBody>
          <a:bodyPr wrap="none" lIns="0" tIns="0" rIns="0" anchor="ctr"/>
          <a:lstStyle/>
          <a:p>
            <a:pPr algn="ctr">
              <a:spcBef>
                <a:spcPct val="50000"/>
              </a:spcBef>
            </a:pPr>
            <a:r>
              <a:rPr lang="en-US" sz="5400" b="0" dirty="0">
                <a:solidFill>
                  <a:srgbClr val="800000"/>
                </a:solidFill>
                <a:latin typeface="Calibri" pitchFamily="34" charset="0"/>
              </a:rPr>
              <a:t>+</a:t>
            </a:r>
            <a:endParaRPr lang="en-US" dirty="0">
              <a:latin typeface="Calibri" pitchFamily="34" charset="0"/>
            </a:endParaRPr>
          </a:p>
        </p:txBody>
      </p:sp>
      <p:pic>
        <p:nvPicPr>
          <p:cNvPr id="7" name="Picture 6"/>
          <p:cNvPicPr>
            <a:picLocks noChangeAspect="1"/>
          </p:cNvPicPr>
          <p:nvPr/>
        </p:nvPicPr>
        <p:blipFill>
          <a:blip r:embed="rId4" cstate="print"/>
          <a:srcRect/>
          <a:stretch>
            <a:fillRect/>
          </a:stretch>
        </p:blipFill>
        <p:spPr bwMode="auto">
          <a:xfrm>
            <a:off x="228600" y="227013"/>
            <a:ext cx="8686800" cy="2211387"/>
          </a:xfrm>
          <a:prstGeom prst="rect">
            <a:avLst/>
          </a:prstGeom>
          <a:noFill/>
          <a:ln w="9525">
            <a:noFill/>
            <a:miter lim="800000"/>
            <a:headEnd/>
            <a:tailEnd/>
          </a:ln>
        </p:spPr>
      </p:pic>
      <p:graphicFrame>
        <p:nvGraphicFramePr>
          <p:cNvPr id="8" name="Group 22"/>
          <p:cNvGraphicFramePr>
            <a:graphicFrameLocks/>
          </p:cNvGraphicFramePr>
          <p:nvPr/>
        </p:nvGraphicFramePr>
        <p:xfrm>
          <a:off x="457199" y="457200"/>
          <a:ext cx="8229601" cy="1751013"/>
        </p:xfrm>
        <a:graphic>
          <a:graphicData uri="http://schemas.openxmlformats.org/drawingml/2006/table">
            <a:tbl>
              <a:tblPr rtl="1"/>
              <a:tblGrid>
                <a:gridCol w="1775012"/>
                <a:gridCol w="3350110"/>
                <a:gridCol w="3104479"/>
              </a:tblGrid>
              <a:tr h="1034011">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اِنَّمَا</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الْأَعْمَالُ</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D9F6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بِالنِّيَّاتِ</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r>
              <a:tr h="717002">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только</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дела</a:t>
                      </a:r>
                      <a:r>
                        <a:rPr lang="ru-RU" sz="2500" b="1" kern="1200" baseline="0" dirty="0" smtClean="0">
                          <a:solidFill>
                            <a:schemeClr val="tx1">
                              <a:lumMod val="50000"/>
                            </a:schemeClr>
                          </a:solidFill>
                          <a:latin typeface="Calibri" pitchFamily="34" charset="0"/>
                          <a:ea typeface="+mn-ea"/>
                          <a:cs typeface="Alvi Nastaleeq" pitchFamily="2" charset="-78"/>
                        </a:rPr>
                        <a:t> (оцениваются)</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по</a:t>
                      </a:r>
                      <a:r>
                        <a:rPr lang="ru-RU" sz="2500" b="1" kern="1200" baseline="0" dirty="0" smtClean="0">
                          <a:solidFill>
                            <a:schemeClr val="tx1">
                              <a:lumMod val="50000"/>
                            </a:schemeClr>
                          </a:solidFill>
                          <a:latin typeface="Calibri" pitchFamily="34" charset="0"/>
                          <a:ea typeface="+mn-ea"/>
                          <a:cs typeface="Alvi Nastaleeq" pitchFamily="2" charset="-78"/>
                        </a:rPr>
                        <a:t> </a:t>
                      </a:r>
                      <a:r>
                        <a:rPr lang="ru-RU" sz="2500" b="1" kern="1200" dirty="0" smtClean="0">
                          <a:solidFill>
                            <a:schemeClr val="tx1">
                              <a:lumMod val="50000"/>
                            </a:schemeClr>
                          </a:solidFill>
                          <a:latin typeface="Calibri" pitchFamily="34" charset="0"/>
                          <a:ea typeface="+mn-ea"/>
                          <a:cs typeface="Alvi Nastaleeq" pitchFamily="2" charset="-78"/>
                        </a:rPr>
                        <a:t>намерениям</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
        <p:nvSpPr>
          <p:cNvPr id="9" name="Rectangle 21"/>
          <p:cNvSpPr>
            <a:spLocks noChangeArrowheads="1"/>
          </p:cNvSpPr>
          <p:nvPr/>
        </p:nvSpPr>
        <p:spPr bwMode="auto">
          <a:xfrm>
            <a:off x="478716" y="825855"/>
            <a:ext cx="753732" cy="369332"/>
          </a:xfrm>
          <a:prstGeom prst="rect">
            <a:avLst/>
          </a:prstGeom>
          <a:noFill/>
          <a:ln w="9525">
            <a:noFill/>
            <a:miter lim="800000"/>
            <a:headEnd/>
            <a:tailEnd/>
          </a:ln>
        </p:spPr>
        <p:txBody>
          <a:bodyPr wrap="none">
            <a:spAutoFit/>
          </a:bodyPr>
          <a:lstStyle/>
          <a:p>
            <a:pPr rtl="1"/>
            <a:r>
              <a:rPr lang="ar-SA" sz="1800" dirty="0">
                <a:solidFill>
                  <a:schemeClr val="accent4">
                    <a:lumMod val="10000"/>
                  </a:schemeClr>
                </a:solidFill>
                <a:latin typeface="Calibri" pitchFamily="34" charset="0"/>
                <a:cs typeface="Majidi" pitchFamily="2" charset="-78"/>
              </a:rPr>
              <a:t>(بخارى)</a:t>
            </a:r>
          </a:p>
        </p:txBody>
      </p:sp>
      <p:sp>
        <p:nvSpPr>
          <p:cNvPr id="10" name="Rectangle 9"/>
          <p:cNvSpPr/>
          <p:nvPr/>
        </p:nvSpPr>
        <p:spPr>
          <a:xfrm>
            <a:off x="187026" y="3962400"/>
            <a:ext cx="2699778" cy="707886"/>
          </a:xfrm>
          <a:prstGeom prst="rect">
            <a:avLst/>
          </a:prstGeom>
        </p:spPr>
        <p:txBody>
          <a:bodyPr wrap="none">
            <a:spAutoFit/>
          </a:bodyPr>
          <a:lstStyle/>
          <a:p>
            <a:pPr algn="ctr"/>
            <a:r>
              <a:rPr lang="ru-RU" sz="4000" dirty="0" smtClean="0">
                <a:solidFill>
                  <a:schemeClr val="accent4">
                    <a:lumMod val="10000"/>
                  </a:schemeClr>
                </a:solidFill>
                <a:latin typeface="Calibri" pitchFamily="34" charset="0"/>
              </a:rPr>
              <a:t>намерение</a:t>
            </a:r>
            <a:endParaRPr lang="en-US" sz="4000" dirty="0">
              <a:solidFill>
                <a:schemeClr val="accent4">
                  <a:lumMod val="10000"/>
                </a:schemeClr>
              </a:solidFill>
            </a:endParaRPr>
          </a:p>
        </p:txBody>
      </p:sp>
    </p:spTree>
  </p:cSld>
  <p:clrMapOvr>
    <a:overrideClrMapping bg1="dk2" tx1="lt1" bg2="dk1" tx2="lt2" accent1="accent1" accent2="accent2" accent3="accent3" accent4="accent4" accent5="accent5" accent6="accent6" hlink="hlink" folHlink="folHlink"/>
  </p:clrMapOvr>
  <p:transition advTm="3588"/>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2" name="Rectangle 14"/>
          <p:cNvSpPr>
            <a:spLocks noChangeArrowheads="1"/>
          </p:cNvSpPr>
          <p:nvPr/>
        </p:nvSpPr>
        <p:spPr bwMode="auto">
          <a:xfrm>
            <a:off x="457200" y="125413"/>
            <a:ext cx="8229600" cy="331787"/>
          </a:xfrm>
          <a:prstGeom prst="rect">
            <a:avLst/>
          </a:prstGeom>
          <a:noFill/>
          <a:ln w="9525">
            <a:noFill/>
            <a:miter lim="800000"/>
            <a:headEnd/>
            <a:tailEnd/>
          </a:ln>
        </p:spPr>
        <p:txBody>
          <a:bodyPr anchor="ctr"/>
          <a:lstStyle/>
          <a:p>
            <a:pPr algn="ctr" eaLnBrk="0" hangingPunct="0"/>
            <a:r>
              <a:rPr lang="ru-RU" sz="3600" dirty="0" smtClean="0">
                <a:latin typeface="Calibri" pitchFamily="34" charset="0"/>
                <a:cs typeface="Nafees Web Naskh" pitchFamily="2" charset="-78"/>
              </a:rPr>
              <a:t>Посыл </a:t>
            </a:r>
            <a:endParaRPr lang="en-US" sz="3600" dirty="0">
              <a:latin typeface="Calibri" pitchFamily="34" charset="0"/>
              <a:cs typeface="Nafees Web Naskh" pitchFamily="2" charset="-78"/>
            </a:endParaRPr>
          </a:p>
        </p:txBody>
      </p:sp>
      <p:sp>
        <p:nvSpPr>
          <p:cNvPr id="48144" name="Rectangle 16"/>
          <p:cNvSpPr>
            <a:spLocks noGrp="1" noChangeArrowheads="1"/>
          </p:cNvSpPr>
          <p:nvPr>
            <p:ph type="subTitle" sz="quarter" idx="1"/>
          </p:nvPr>
        </p:nvSpPr>
        <p:spPr>
          <a:xfrm>
            <a:off x="457200" y="2936875"/>
            <a:ext cx="8229600" cy="2778125"/>
          </a:xfrm>
        </p:spPr>
        <p:txBody>
          <a:bodyPr/>
          <a:lstStyle/>
          <a:p>
            <a:pPr algn="just" rtl="0">
              <a:lnSpc>
                <a:spcPct val="90000"/>
              </a:lnSpc>
            </a:pPr>
            <a:r>
              <a:rPr lang="ru-RU" sz="2800" dirty="0" smtClean="0"/>
              <a:t>Чтение/ изучение Корана должно быть  только во имя Аллаха.</a:t>
            </a:r>
            <a:endParaRPr lang="en-US" sz="2800" dirty="0" smtClean="0"/>
          </a:p>
          <a:p>
            <a:pPr algn="just">
              <a:lnSpc>
                <a:spcPct val="90000"/>
              </a:lnSpc>
            </a:pPr>
            <a:r>
              <a:rPr lang="ru-RU" sz="2800" dirty="0"/>
              <a:t>В День Воздаяния случаи трех человек будет рассматриваться в первую </a:t>
            </a:r>
            <a:r>
              <a:rPr lang="ru-RU" sz="2800" dirty="0" smtClean="0"/>
              <a:t>очередь, среди них тот, кто читает Коран для того, чтобы произвести впечатление на людей; он будет брошен в ад из-за неправильного намерения. Аллах не принимает дел, которые совершены напоказ.</a:t>
            </a:r>
            <a:endParaRPr lang="en-US" sz="2800" dirty="0" smtClean="0"/>
          </a:p>
        </p:txBody>
      </p:sp>
      <p:pic>
        <p:nvPicPr>
          <p:cNvPr id="7" name="Picture 6"/>
          <p:cNvPicPr>
            <a:picLocks noChangeAspect="1"/>
          </p:cNvPicPr>
          <p:nvPr/>
        </p:nvPicPr>
        <p:blipFill>
          <a:blip r:embed="rId4" cstate="print"/>
          <a:srcRect/>
          <a:stretch>
            <a:fillRect/>
          </a:stretch>
        </p:blipFill>
        <p:spPr bwMode="auto">
          <a:xfrm>
            <a:off x="228600" y="608013"/>
            <a:ext cx="8686800" cy="2211387"/>
          </a:xfrm>
          <a:prstGeom prst="rect">
            <a:avLst/>
          </a:prstGeom>
          <a:noFill/>
          <a:ln w="9525">
            <a:noFill/>
            <a:miter lim="800000"/>
            <a:headEnd/>
            <a:tailEnd/>
          </a:ln>
        </p:spPr>
      </p:pic>
      <p:graphicFrame>
        <p:nvGraphicFramePr>
          <p:cNvPr id="8" name="Group 22"/>
          <p:cNvGraphicFramePr>
            <a:graphicFrameLocks/>
          </p:cNvGraphicFramePr>
          <p:nvPr/>
        </p:nvGraphicFramePr>
        <p:xfrm>
          <a:off x="457199" y="838200"/>
          <a:ext cx="8229601" cy="1751013"/>
        </p:xfrm>
        <a:graphic>
          <a:graphicData uri="http://schemas.openxmlformats.org/drawingml/2006/table">
            <a:tbl>
              <a:tblPr rtl="1"/>
              <a:tblGrid>
                <a:gridCol w="1775012"/>
                <a:gridCol w="3350110"/>
                <a:gridCol w="3104479"/>
              </a:tblGrid>
              <a:tr h="1034011">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اِنَّمَا</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الْأَعْمَالُ</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بِالنِّيَّاتِ</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r>
              <a:tr h="717002">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только</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дела</a:t>
                      </a:r>
                      <a:r>
                        <a:rPr lang="ru-RU" sz="2500" b="1" kern="1200" baseline="0" dirty="0" smtClean="0">
                          <a:solidFill>
                            <a:schemeClr val="tx1">
                              <a:lumMod val="50000"/>
                            </a:schemeClr>
                          </a:solidFill>
                          <a:latin typeface="Calibri" pitchFamily="34" charset="0"/>
                          <a:ea typeface="+mn-ea"/>
                          <a:cs typeface="Alvi Nastaleeq" pitchFamily="2" charset="-78"/>
                        </a:rPr>
                        <a:t> (оцениваются)</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по</a:t>
                      </a:r>
                      <a:r>
                        <a:rPr lang="ru-RU" sz="2500" b="1" kern="1200" baseline="0" dirty="0" smtClean="0">
                          <a:solidFill>
                            <a:schemeClr val="tx1">
                              <a:lumMod val="50000"/>
                            </a:schemeClr>
                          </a:solidFill>
                          <a:latin typeface="Calibri" pitchFamily="34" charset="0"/>
                          <a:ea typeface="+mn-ea"/>
                          <a:cs typeface="Alvi Nastaleeq" pitchFamily="2" charset="-78"/>
                        </a:rPr>
                        <a:t> </a:t>
                      </a:r>
                      <a:r>
                        <a:rPr lang="ru-RU" sz="2500" b="1" kern="1200" dirty="0" smtClean="0">
                          <a:solidFill>
                            <a:schemeClr val="tx1">
                              <a:lumMod val="50000"/>
                            </a:schemeClr>
                          </a:solidFill>
                          <a:latin typeface="Calibri" pitchFamily="34" charset="0"/>
                          <a:ea typeface="+mn-ea"/>
                          <a:cs typeface="Alvi Nastaleeq" pitchFamily="2" charset="-78"/>
                        </a:rPr>
                        <a:t>намерениям</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
        <p:nvSpPr>
          <p:cNvPr id="9" name="Rectangle 21"/>
          <p:cNvSpPr>
            <a:spLocks noChangeArrowheads="1"/>
          </p:cNvSpPr>
          <p:nvPr/>
        </p:nvSpPr>
        <p:spPr bwMode="auto">
          <a:xfrm>
            <a:off x="478716" y="1206855"/>
            <a:ext cx="753732" cy="369332"/>
          </a:xfrm>
          <a:prstGeom prst="rect">
            <a:avLst/>
          </a:prstGeom>
          <a:noFill/>
          <a:ln w="9525">
            <a:noFill/>
            <a:miter lim="800000"/>
            <a:headEnd/>
            <a:tailEnd/>
          </a:ln>
        </p:spPr>
        <p:txBody>
          <a:bodyPr wrap="none">
            <a:spAutoFit/>
          </a:bodyPr>
          <a:lstStyle/>
          <a:p>
            <a:pPr rtl="1"/>
            <a:r>
              <a:rPr lang="ar-SA" sz="1800" dirty="0">
                <a:solidFill>
                  <a:schemeClr val="accent4">
                    <a:lumMod val="10000"/>
                  </a:schemeClr>
                </a:solidFill>
                <a:latin typeface="Calibri" pitchFamily="34" charset="0"/>
                <a:cs typeface="Majidi" pitchFamily="2" charset="-78"/>
              </a:rPr>
              <a:t>(بخارى)</a:t>
            </a:r>
          </a:p>
        </p:txBody>
      </p:sp>
    </p:spTree>
  </p:cSld>
  <p:clrMapOvr>
    <a:overrideClrMapping bg1="dk2" tx1="lt1" bg2="dk1" tx2="lt2" accent1="accent1" accent2="accent2" accent3="accent3" accent4="accent4" accent5="accent5" accent6="accent6" hlink="hlink" folHlink="folHlink"/>
  </p:clrMapOvr>
  <p:transition advTm="111822"/>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2" name="Rectangle 14"/>
          <p:cNvSpPr>
            <a:spLocks noChangeArrowheads="1"/>
          </p:cNvSpPr>
          <p:nvPr/>
        </p:nvSpPr>
        <p:spPr bwMode="auto">
          <a:xfrm>
            <a:off x="457200" y="125413"/>
            <a:ext cx="8229600" cy="331787"/>
          </a:xfrm>
          <a:prstGeom prst="rect">
            <a:avLst/>
          </a:prstGeom>
          <a:noFill/>
          <a:ln w="9525">
            <a:noFill/>
            <a:miter lim="800000"/>
            <a:headEnd/>
            <a:tailEnd/>
          </a:ln>
        </p:spPr>
        <p:txBody>
          <a:bodyPr anchor="ctr"/>
          <a:lstStyle/>
          <a:p>
            <a:pPr algn="ctr" eaLnBrk="0" hangingPunct="0"/>
            <a:r>
              <a:rPr lang="ru-RU" sz="3600" dirty="0" smtClean="0">
                <a:latin typeface="Calibri" pitchFamily="34" charset="0"/>
                <a:cs typeface="Nafees Web Naskh" pitchFamily="2" charset="-78"/>
              </a:rPr>
              <a:t>Посыл </a:t>
            </a:r>
            <a:endParaRPr lang="en-US" sz="3600" dirty="0">
              <a:latin typeface="Calibri" pitchFamily="34" charset="0"/>
              <a:cs typeface="Nafees Web Naskh" pitchFamily="2" charset="-78"/>
            </a:endParaRPr>
          </a:p>
        </p:txBody>
      </p:sp>
      <p:sp>
        <p:nvSpPr>
          <p:cNvPr id="48144" name="Rectangle 16"/>
          <p:cNvSpPr>
            <a:spLocks noGrp="1" noChangeArrowheads="1"/>
          </p:cNvSpPr>
          <p:nvPr>
            <p:ph type="subTitle" sz="quarter" idx="1"/>
          </p:nvPr>
        </p:nvSpPr>
        <p:spPr>
          <a:xfrm>
            <a:off x="457200" y="2936875"/>
            <a:ext cx="8229600" cy="2778125"/>
          </a:xfrm>
        </p:spPr>
        <p:txBody>
          <a:bodyPr/>
          <a:lstStyle/>
          <a:p>
            <a:pPr algn="just">
              <a:lnSpc>
                <a:spcPct val="90000"/>
              </a:lnSpc>
            </a:pPr>
            <a:r>
              <a:rPr lang="ru-RU" sz="2800" dirty="0" smtClean="0"/>
              <a:t>Давайте изучать Коран толька для довольства Аллаха</a:t>
            </a:r>
            <a:r>
              <a:rPr lang="en-US" sz="2800" dirty="0" smtClean="0"/>
              <a:t>. </a:t>
            </a:r>
          </a:p>
          <a:p>
            <a:pPr algn="just">
              <a:lnSpc>
                <a:spcPct val="90000"/>
              </a:lnSpc>
            </a:pPr>
            <a:r>
              <a:rPr lang="ru-RU" sz="2800" dirty="0" smtClean="0"/>
              <a:t>Изучать, чтобы понимать и жить согласно ему</a:t>
            </a:r>
            <a:r>
              <a:rPr lang="en-US" sz="2800" dirty="0" smtClean="0"/>
              <a:t>.</a:t>
            </a:r>
          </a:p>
          <a:p>
            <a:pPr algn="just">
              <a:lnSpc>
                <a:spcPct val="90000"/>
              </a:lnSpc>
            </a:pPr>
            <a:r>
              <a:rPr lang="ru-RU" sz="2800" dirty="0" smtClean="0"/>
              <a:t>Изучать, чтобы учить других во имя  Аллаха</a:t>
            </a:r>
            <a:r>
              <a:rPr lang="en-US" sz="2800" dirty="0" smtClean="0"/>
              <a:t>,</a:t>
            </a:r>
            <a:r>
              <a:rPr lang="ru-RU" sz="2800" dirty="0" smtClean="0"/>
              <a:t> ведь большинство мусульман далеки от Корана</a:t>
            </a:r>
            <a:r>
              <a:rPr lang="en-US" sz="2800" dirty="0" smtClean="0"/>
              <a:t>. </a:t>
            </a:r>
          </a:p>
          <a:p>
            <a:pPr algn="just">
              <a:lnSpc>
                <a:spcPct val="90000"/>
              </a:lnSpc>
            </a:pPr>
            <a:r>
              <a:rPr lang="ru-RU" sz="2800" dirty="0" smtClean="0"/>
              <a:t>Изучать, чтобы объеденить умму на основе Корана и Сунны </a:t>
            </a:r>
            <a:r>
              <a:rPr lang="en-US" sz="2800" dirty="0" smtClean="0"/>
              <a:t>(</a:t>
            </a:r>
            <a:r>
              <a:rPr lang="ru-RU" sz="2800" dirty="0" smtClean="0"/>
              <a:t>высказывания и учения пророка </a:t>
            </a:r>
            <a:r>
              <a:rPr lang="ru-RU" sz="2800" dirty="0" smtClean="0"/>
              <a:t>Мухамма</a:t>
            </a:r>
            <a:r>
              <a:rPr lang="en-IN" sz="2800" dirty="0" smtClean="0"/>
              <a:t>     </a:t>
            </a:r>
            <a:r>
              <a:rPr lang="ru-RU" sz="2800" dirty="0" smtClean="0"/>
              <a:t>  </a:t>
            </a:r>
            <a:r>
              <a:rPr lang="en-US" sz="2800" dirty="0" smtClean="0"/>
              <a:t>).</a:t>
            </a:r>
            <a:endParaRPr lang="en-US" sz="2800" dirty="0" smtClean="0"/>
          </a:p>
        </p:txBody>
      </p:sp>
      <p:pic>
        <p:nvPicPr>
          <p:cNvPr id="7" name="Picture 6"/>
          <p:cNvPicPr>
            <a:picLocks noChangeAspect="1"/>
          </p:cNvPicPr>
          <p:nvPr/>
        </p:nvPicPr>
        <p:blipFill>
          <a:blip r:embed="rId4" cstate="print"/>
          <a:srcRect/>
          <a:stretch>
            <a:fillRect/>
          </a:stretch>
        </p:blipFill>
        <p:spPr bwMode="auto">
          <a:xfrm>
            <a:off x="228600" y="608013"/>
            <a:ext cx="8686800" cy="2211387"/>
          </a:xfrm>
          <a:prstGeom prst="rect">
            <a:avLst/>
          </a:prstGeom>
          <a:noFill/>
          <a:ln w="9525">
            <a:noFill/>
            <a:miter lim="800000"/>
            <a:headEnd/>
            <a:tailEnd/>
          </a:ln>
        </p:spPr>
      </p:pic>
      <p:graphicFrame>
        <p:nvGraphicFramePr>
          <p:cNvPr id="8" name="Group 22"/>
          <p:cNvGraphicFramePr>
            <a:graphicFrameLocks/>
          </p:cNvGraphicFramePr>
          <p:nvPr/>
        </p:nvGraphicFramePr>
        <p:xfrm>
          <a:off x="457199" y="838200"/>
          <a:ext cx="8229601" cy="1751013"/>
        </p:xfrm>
        <a:graphic>
          <a:graphicData uri="http://schemas.openxmlformats.org/drawingml/2006/table">
            <a:tbl>
              <a:tblPr rtl="1"/>
              <a:tblGrid>
                <a:gridCol w="1775012"/>
                <a:gridCol w="3350110"/>
                <a:gridCol w="3104479"/>
              </a:tblGrid>
              <a:tr h="1034011">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اِنَّمَا</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الْأَعْمَالُ</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بِالنِّيَّاتِ</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r>
              <a:tr h="717002">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только</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дела</a:t>
                      </a:r>
                      <a:r>
                        <a:rPr lang="ru-RU" sz="2500" b="1" kern="1200" baseline="0" dirty="0" smtClean="0">
                          <a:solidFill>
                            <a:schemeClr val="tx1">
                              <a:lumMod val="50000"/>
                            </a:schemeClr>
                          </a:solidFill>
                          <a:latin typeface="Calibri" pitchFamily="34" charset="0"/>
                          <a:ea typeface="+mn-ea"/>
                          <a:cs typeface="Alvi Nastaleeq" pitchFamily="2" charset="-78"/>
                        </a:rPr>
                        <a:t> (оцениваются)</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по</a:t>
                      </a:r>
                      <a:r>
                        <a:rPr lang="ru-RU" sz="2500" b="1" kern="1200" baseline="0" dirty="0" smtClean="0">
                          <a:solidFill>
                            <a:schemeClr val="tx1">
                              <a:lumMod val="50000"/>
                            </a:schemeClr>
                          </a:solidFill>
                          <a:latin typeface="Calibri" pitchFamily="34" charset="0"/>
                          <a:ea typeface="+mn-ea"/>
                          <a:cs typeface="Alvi Nastaleeq" pitchFamily="2" charset="-78"/>
                        </a:rPr>
                        <a:t> </a:t>
                      </a:r>
                      <a:r>
                        <a:rPr lang="ru-RU" sz="2500" b="1" kern="1200" dirty="0" smtClean="0">
                          <a:solidFill>
                            <a:schemeClr val="tx1">
                              <a:lumMod val="50000"/>
                            </a:schemeClr>
                          </a:solidFill>
                          <a:latin typeface="Calibri" pitchFamily="34" charset="0"/>
                          <a:ea typeface="+mn-ea"/>
                          <a:cs typeface="Alvi Nastaleeq" pitchFamily="2" charset="-78"/>
                        </a:rPr>
                        <a:t>намерениям</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
        <p:nvSpPr>
          <p:cNvPr id="9" name="Rectangle 21"/>
          <p:cNvSpPr>
            <a:spLocks noChangeArrowheads="1"/>
          </p:cNvSpPr>
          <p:nvPr/>
        </p:nvSpPr>
        <p:spPr bwMode="auto">
          <a:xfrm>
            <a:off x="478716" y="1206855"/>
            <a:ext cx="753732" cy="369332"/>
          </a:xfrm>
          <a:prstGeom prst="rect">
            <a:avLst/>
          </a:prstGeom>
          <a:noFill/>
          <a:ln w="9525">
            <a:noFill/>
            <a:miter lim="800000"/>
            <a:headEnd/>
            <a:tailEnd/>
          </a:ln>
        </p:spPr>
        <p:txBody>
          <a:bodyPr wrap="none">
            <a:spAutoFit/>
          </a:bodyPr>
          <a:lstStyle/>
          <a:p>
            <a:pPr rtl="1"/>
            <a:r>
              <a:rPr lang="ar-SA" sz="1800" dirty="0">
                <a:solidFill>
                  <a:schemeClr val="accent4">
                    <a:lumMod val="10000"/>
                  </a:schemeClr>
                </a:solidFill>
                <a:latin typeface="Calibri" pitchFamily="34" charset="0"/>
                <a:cs typeface="Majidi" pitchFamily="2" charset="-78"/>
              </a:rPr>
              <a:t>(بخارى)</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03468" y="5896781"/>
            <a:ext cx="383712" cy="378619"/>
          </a:xfrm>
          <a:prstGeom prst="rect">
            <a:avLst/>
          </a:prstGeom>
        </p:spPr>
      </p:pic>
    </p:spTree>
  </p:cSld>
  <p:clrMapOvr>
    <a:overrideClrMapping bg1="dk2" tx1="lt1" bg2="dk1" tx2="lt2" accent1="accent1" accent2="accent2" accent3="accent3" accent4="accent4" accent5="accent5" accent6="accent6" hlink="hlink" folHlink="folHlink"/>
  </p:clrMapOvr>
  <p:transition advTm="19016"/>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rcRect/>
          <a:stretch>
            <a:fillRect/>
          </a:stretch>
        </p:blipFill>
        <p:spPr bwMode="auto">
          <a:xfrm>
            <a:off x="228600" y="912813"/>
            <a:ext cx="8686800" cy="2211387"/>
          </a:xfrm>
          <a:prstGeom prst="rect">
            <a:avLst/>
          </a:prstGeom>
          <a:noFill/>
          <a:ln w="9525">
            <a:noFill/>
            <a:miter lim="800000"/>
            <a:headEnd/>
            <a:tailEnd/>
          </a:ln>
        </p:spPr>
      </p:pic>
      <p:graphicFrame>
        <p:nvGraphicFramePr>
          <p:cNvPr id="7" name="Group 22"/>
          <p:cNvGraphicFramePr>
            <a:graphicFrameLocks/>
          </p:cNvGraphicFramePr>
          <p:nvPr>
            <p:extLst>
              <p:ext uri="{D42A27DB-BD31-4B8C-83A1-F6EECF244321}">
                <p14:modId xmlns:p14="http://schemas.microsoft.com/office/powerpoint/2010/main" val="2789045125"/>
              </p:ext>
            </p:extLst>
          </p:nvPr>
        </p:nvGraphicFramePr>
        <p:xfrm>
          <a:off x="457199" y="1143000"/>
          <a:ext cx="8229601" cy="1751013"/>
        </p:xfrm>
        <a:graphic>
          <a:graphicData uri="http://schemas.openxmlformats.org/drawingml/2006/table">
            <a:tbl>
              <a:tblPr rtl="1"/>
              <a:tblGrid>
                <a:gridCol w="1775012"/>
                <a:gridCol w="3350110"/>
                <a:gridCol w="3104479"/>
              </a:tblGrid>
              <a:tr h="1034011">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اِنَّمَا</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الْأَعْمَالُ</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بِالنِّيَّاتِ</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r>
              <a:tr h="717002">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только</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дела</a:t>
                      </a:r>
                      <a:r>
                        <a:rPr lang="ru-RU" sz="2500" b="1" kern="1200" baseline="0" dirty="0" smtClean="0">
                          <a:solidFill>
                            <a:schemeClr val="tx1">
                              <a:lumMod val="50000"/>
                            </a:schemeClr>
                          </a:solidFill>
                          <a:latin typeface="Calibri" pitchFamily="34" charset="0"/>
                          <a:ea typeface="+mn-ea"/>
                          <a:cs typeface="Alvi Nastaleeq" pitchFamily="2" charset="-78"/>
                        </a:rPr>
                        <a:t> (оцениваются)</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по</a:t>
                      </a:r>
                      <a:r>
                        <a:rPr lang="ru-RU" sz="2500" b="1" kern="1200" baseline="0" dirty="0" smtClean="0">
                          <a:solidFill>
                            <a:schemeClr val="tx1">
                              <a:lumMod val="50000"/>
                            </a:schemeClr>
                          </a:solidFill>
                          <a:latin typeface="Calibri" pitchFamily="34" charset="0"/>
                          <a:ea typeface="+mn-ea"/>
                          <a:cs typeface="Alvi Nastaleeq" pitchFamily="2" charset="-78"/>
                        </a:rPr>
                        <a:t> </a:t>
                      </a:r>
                      <a:r>
                        <a:rPr lang="ru-RU" sz="2500" b="1" kern="1200" dirty="0" smtClean="0">
                          <a:solidFill>
                            <a:schemeClr val="tx1">
                              <a:lumMod val="50000"/>
                            </a:schemeClr>
                          </a:solidFill>
                          <a:latin typeface="Calibri" pitchFamily="34" charset="0"/>
                          <a:ea typeface="+mn-ea"/>
                          <a:cs typeface="Alvi Nastaleeq" pitchFamily="2" charset="-78"/>
                        </a:rPr>
                        <a:t>намерениям</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
        <p:nvSpPr>
          <p:cNvPr id="8" name="Rectangle 21"/>
          <p:cNvSpPr>
            <a:spLocks noChangeArrowheads="1"/>
          </p:cNvSpPr>
          <p:nvPr/>
        </p:nvSpPr>
        <p:spPr bwMode="auto">
          <a:xfrm>
            <a:off x="478716" y="1511655"/>
            <a:ext cx="753732" cy="369332"/>
          </a:xfrm>
          <a:prstGeom prst="rect">
            <a:avLst/>
          </a:prstGeom>
          <a:noFill/>
          <a:ln w="9525">
            <a:noFill/>
            <a:miter lim="800000"/>
            <a:headEnd/>
            <a:tailEnd/>
          </a:ln>
        </p:spPr>
        <p:txBody>
          <a:bodyPr wrap="none">
            <a:spAutoFit/>
          </a:bodyPr>
          <a:lstStyle/>
          <a:p>
            <a:pPr rtl="1"/>
            <a:r>
              <a:rPr lang="ar-SA" sz="1800" dirty="0">
                <a:solidFill>
                  <a:schemeClr val="accent4">
                    <a:lumMod val="10000"/>
                  </a:schemeClr>
                </a:solidFill>
                <a:latin typeface="Calibri" pitchFamily="34" charset="0"/>
                <a:cs typeface="Majidi" pitchFamily="2" charset="-78"/>
              </a:rPr>
              <a:t>(بخارى)</a:t>
            </a:r>
          </a:p>
        </p:txBody>
      </p:sp>
      <p:sp>
        <p:nvSpPr>
          <p:cNvPr id="9" name="Rectangle 2"/>
          <p:cNvSpPr txBox="1">
            <a:spLocks noChangeArrowheads="1"/>
          </p:cNvSpPr>
          <p:nvPr/>
        </p:nvSpPr>
        <p:spPr bwMode="auto">
          <a:xfrm>
            <a:off x="457200" y="1524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rtl="1"/>
            <a:r>
              <a:rPr lang="ru-RU" sz="3200" b="0" dirty="0">
                <a:latin typeface="Calibri" pitchFamily="34" charset="0"/>
              </a:rPr>
              <a:t>Практикуйте с воображением, чувством и молитвой</a:t>
            </a:r>
            <a:endParaRPr lang="en-IN" sz="3200" b="0" dirty="0">
              <a:latin typeface="Calibri" pitchFamily="34" charset="0"/>
            </a:endParaRPr>
          </a:p>
        </p:txBody>
      </p:sp>
      <p:pic>
        <p:nvPicPr>
          <p:cNvPr id="10" name="Picture 29" descr="C:\Users\UQA-20\Dropbox\Files Sharing\Sc-1 english PPTs\اكتبوا.png"/>
          <p:cNvPicPr>
            <a:picLocks noChangeAspect="1" noChangeArrowheads="1"/>
          </p:cNvPicPr>
          <p:nvPr/>
        </p:nvPicPr>
        <p:blipFill>
          <a:blip r:embed="rId4" cstate="print"/>
          <a:srcRect/>
          <a:stretch>
            <a:fillRect/>
          </a:stretch>
        </p:blipFill>
        <p:spPr bwMode="auto">
          <a:xfrm>
            <a:off x="1295400" y="4237038"/>
            <a:ext cx="2305050" cy="1954212"/>
          </a:xfrm>
          <a:prstGeom prst="rect">
            <a:avLst/>
          </a:prstGeom>
          <a:noFill/>
          <a:ln w="9525">
            <a:noFill/>
            <a:miter lim="800000"/>
            <a:headEnd/>
            <a:tailEnd/>
          </a:ln>
        </p:spPr>
      </p:pic>
      <p:pic>
        <p:nvPicPr>
          <p:cNvPr id="11" name="Picture 30" descr="C:\Users\UQA-20\Dropbox\Files Sharing\Sc-1 english PPTs\علموا.png"/>
          <p:cNvPicPr>
            <a:picLocks noChangeAspect="1" noChangeArrowheads="1"/>
          </p:cNvPicPr>
          <p:nvPr/>
        </p:nvPicPr>
        <p:blipFill>
          <a:blip r:embed="rId5" cstate="print"/>
          <a:srcRect/>
          <a:stretch>
            <a:fillRect/>
          </a:stretch>
        </p:blipFill>
        <p:spPr bwMode="auto">
          <a:xfrm>
            <a:off x="4572000" y="3898900"/>
            <a:ext cx="3160713" cy="2349500"/>
          </a:xfrm>
          <a:prstGeom prst="rect">
            <a:avLst/>
          </a:prstGeom>
          <a:noFill/>
          <a:ln w="9525">
            <a:noFill/>
            <a:miter lim="800000"/>
            <a:headEnd/>
            <a:tailEnd/>
          </a:ln>
        </p:spPr>
      </p:pic>
    </p:spTree>
  </p:cSld>
  <p:clrMapOvr>
    <a:overrideClrMapping bg1="dk2" tx1="lt1" bg2="dk1" tx2="lt2" accent1="accent1" accent2="accent2" accent3="accent3" accent4="accent4" accent5="accent5" accent6="accent6" hlink="hlink" folHlink="folHlink"/>
  </p:clrMapOvr>
  <p:transition advTm="92852"/>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sz="quarter"/>
          </p:nvPr>
        </p:nvSpPr>
        <p:spPr>
          <a:xfrm>
            <a:off x="457200" y="0"/>
            <a:ext cx="8229600" cy="838200"/>
          </a:xfrm>
        </p:spPr>
        <p:txBody>
          <a:bodyPr/>
          <a:lstStyle/>
          <a:p>
            <a:pPr rtl="0"/>
            <a:r>
              <a:rPr lang="en-US" dirty="0" smtClean="0"/>
              <a:t>3 </a:t>
            </a:r>
            <a:r>
              <a:rPr lang="ru-RU" dirty="0" smtClean="0"/>
              <a:t>важных слова</a:t>
            </a:r>
            <a:r>
              <a:rPr lang="en-US" dirty="0" smtClean="0"/>
              <a:t> </a:t>
            </a:r>
            <a:r>
              <a:rPr lang="ar-SA" dirty="0" smtClean="0"/>
              <a:t> </a:t>
            </a:r>
            <a:endParaRPr lang="en-US" dirty="0" smtClean="0"/>
          </a:p>
        </p:txBody>
      </p:sp>
      <p:sp>
        <p:nvSpPr>
          <p:cNvPr id="25" name="Rectangle 24"/>
          <p:cNvSpPr/>
          <p:nvPr/>
        </p:nvSpPr>
        <p:spPr>
          <a:xfrm>
            <a:off x="0" y="838200"/>
            <a:ext cx="9144000" cy="1862048"/>
          </a:xfrm>
          <a:prstGeom prst="rect">
            <a:avLst/>
          </a:prstGeom>
        </p:spPr>
        <p:txBody>
          <a:bodyPr wrap="square">
            <a:spAutoFit/>
          </a:bodyPr>
          <a:lstStyle/>
          <a:p>
            <a:pPr algn="ctr" rtl="1"/>
            <a:r>
              <a:rPr lang="ar-SA" sz="11500" dirty="0" smtClean="0">
                <a:solidFill>
                  <a:srgbClr val="922E54"/>
                </a:solidFill>
                <a:cs typeface="Majidi" pitchFamily="2" charset="-78"/>
              </a:rPr>
              <a:t>إنْ</a:t>
            </a:r>
            <a:r>
              <a:rPr lang="en-US" sz="11500" dirty="0" smtClean="0">
                <a:solidFill>
                  <a:srgbClr val="922E54"/>
                </a:solidFill>
                <a:cs typeface="Majidi" pitchFamily="2" charset="-78"/>
              </a:rPr>
              <a:t>    </a:t>
            </a:r>
            <a:r>
              <a:rPr lang="ar-SA" sz="11500" dirty="0" smtClean="0">
                <a:solidFill>
                  <a:srgbClr val="922E54"/>
                </a:solidFill>
                <a:cs typeface="Majidi" pitchFamily="2" charset="-78"/>
              </a:rPr>
              <a:t>إِنّ</a:t>
            </a:r>
            <a:r>
              <a:rPr lang="en-US" sz="11500" dirty="0" smtClean="0">
                <a:solidFill>
                  <a:srgbClr val="922E54"/>
                </a:solidFill>
                <a:cs typeface="Majidi" pitchFamily="2" charset="-78"/>
              </a:rPr>
              <a:t>   </a:t>
            </a:r>
            <a:r>
              <a:rPr lang="ar-SA" sz="11500" dirty="0" smtClean="0">
                <a:solidFill>
                  <a:srgbClr val="922E54"/>
                </a:solidFill>
                <a:cs typeface="Majidi" pitchFamily="2" charset="-78"/>
              </a:rPr>
              <a:t> إنَّمَا</a:t>
            </a:r>
            <a:endParaRPr lang="en-US" sz="11500" dirty="0">
              <a:solidFill>
                <a:srgbClr val="922E54"/>
              </a:solidFill>
            </a:endParaRPr>
          </a:p>
        </p:txBody>
      </p:sp>
    </p:spTree>
  </p:cSld>
  <p:clrMapOvr>
    <a:overrideClrMapping bg1="dk2" tx1="lt1" bg2="dk1" tx2="lt2" accent1="accent1" accent2="accent2" accent3="accent3" accent4="accent4" accent5="accent5" accent6="accent6" hlink="hlink" folHlink="folHlink"/>
  </p:clrMapOvr>
  <p:transition advTm="10577"/>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sz="quarter"/>
          </p:nvPr>
        </p:nvSpPr>
        <p:spPr>
          <a:xfrm>
            <a:off x="457200" y="0"/>
            <a:ext cx="8229600" cy="838200"/>
          </a:xfrm>
        </p:spPr>
        <p:txBody>
          <a:bodyPr/>
          <a:lstStyle/>
          <a:p>
            <a:pPr rtl="0"/>
            <a:r>
              <a:rPr lang="en-US" dirty="0"/>
              <a:t>3 </a:t>
            </a:r>
            <a:r>
              <a:rPr lang="ru-RU" dirty="0"/>
              <a:t>важных слова</a:t>
            </a:r>
            <a:r>
              <a:rPr lang="en-US" dirty="0"/>
              <a:t> </a:t>
            </a:r>
            <a:endParaRPr lang="en-US" dirty="0" smtClean="0"/>
          </a:p>
        </p:txBody>
      </p:sp>
      <p:sp>
        <p:nvSpPr>
          <p:cNvPr id="51203" name="Rectangle 3"/>
          <p:cNvSpPr>
            <a:spLocks noGrp="1" noChangeArrowheads="1"/>
          </p:cNvSpPr>
          <p:nvPr>
            <p:ph type="subTitle" sz="quarter" idx="1"/>
          </p:nvPr>
        </p:nvSpPr>
        <p:spPr>
          <a:xfrm>
            <a:off x="990600" y="2700248"/>
            <a:ext cx="7467600" cy="3167152"/>
          </a:xfrm>
        </p:spPr>
        <p:txBody>
          <a:bodyPr/>
          <a:lstStyle/>
          <a:p>
            <a:pPr algn="just" rtl="0">
              <a:lnSpc>
                <a:spcPct val="80000"/>
              </a:lnSpc>
              <a:buFont typeface="Wingdings" pitchFamily="2" charset="2"/>
              <a:buNone/>
            </a:pPr>
            <a:r>
              <a:rPr lang="ru-RU" sz="2800" dirty="0" smtClean="0"/>
              <a:t>Мы выучим эти </a:t>
            </a:r>
            <a:r>
              <a:rPr lang="en-US" sz="2800" dirty="0" smtClean="0"/>
              <a:t>3 </a:t>
            </a:r>
            <a:r>
              <a:rPr lang="ru-RU" sz="2800" dirty="0" smtClean="0"/>
              <a:t>слова в примерах.</a:t>
            </a:r>
            <a:endParaRPr lang="en-US" sz="2800" dirty="0" smtClean="0"/>
          </a:p>
        </p:txBody>
      </p:sp>
      <p:sp>
        <p:nvSpPr>
          <p:cNvPr id="5" name="Rectangle 4"/>
          <p:cNvSpPr/>
          <p:nvPr/>
        </p:nvSpPr>
        <p:spPr>
          <a:xfrm>
            <a:off x="0" y="838200"/>
            <a:ext cx="9144000" cy="1862048"/>
          </a:xfrm>
          <a:prstGeom prst="rect">
            <a:avLst/>
          </a:prstGeom>
        </p:spPr>
        <p:txBody>
          <a:bodyPr wrap="square">
            <a:spAutoFit/>
          </a:bodyPr>
          <a:lstStyle/>
          <a:p>
            <a:pPr algn="ctr" rtl="1"/>
            <a:r>
              <a:rPr lang="ar-SA" sz="11500" dirty="0" smtClean="0">
                <a:solidFill>
                  <a:srgbClr val="922E54"/>
                </a:solidFill>
                <a:cs typeface="Majidi" pitchFamily="2" charset="-78"/>
              </a:rPr>
              <a:t>إنْ</a:t>
            </a:r>
            <a:r>
              <a:rPr lang="en-US" sz="11500" dirty="0" smtClean="0">
                <a:solidFill>
                  <a:srgbClr val="922E54"/>
                </a:solidFill>
                <a:cs typeface="Majidi" pitchFamily="2" charset="-78"/>
              </a:rPr>
              <a:t>    </a:t>
            </a:r>
            <a:r>
              <a:rPr lang="ar-SA" sz="11500" dirty="0" smtClean="0">
                <a:solidFill>
                  <a:srgbClr val="922E54"/>
                </a:solidFill>
                <a:cs typeface="Majidi" pitchFamily="2" charset="-78"/>
              </a:rPr>
              <a:t>إِنّ</a:t>
            </a:r>
            <a:r>
              <a:rPr lang="en-US" sz="11500" dirty="0" smtClean="0">
                <a:solidFill>
                  <a:srgbClr val="922E54"/>
                </a:solidFill>
                <a:cs typeface="Majidi" pitchFamily="2" charset="-78"/>
              </a:rPr>
              <a:t>   </a:t>
            </a:r>
            <a:r>
              <a:rPr lang="ar-SA" sz="11500" dirty="0" smtClean="0">
                <a:solidFill>
                  <a:srgbClr val="922E54"/>
                </a:solidFill>
                <a:cs typeface="Majidi" pitchFamily="2" charset="-78"/>
              </a:rPr>
              <a:t> إنَّمَا</a:t>
            </a:r>
            <a:endParaRPr lang="en-US" sz="11500" dirty="0">
              <a:solidFill>
                <a:srgbClr val="922E54"/>
              </a:solidFill>
            </a:endParaRPr>
          </a:p>
        </p:txBody>
      </p:sp>
    </p:spTree>
    <p:extLst>
      <p:ext uri="{BB962C8B-B14F-4D97-AF65-F5344CB8AC3E}">
        <p14:creationId xmlns:p14="http://schemas.microsoft.com/office/powerpoint/2010/main" val="3152881734"/>
      </p:ext>
    </p:extLst>
  </p:cSld>
  <p:clrMapOvr>
    <a:masterClrMapping/>
  </p:clrMapOvr>
  <p:transition advTm="131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sz="quarter"/>
          </p:nvPr>
        </p:nvSpPr>
        <p:spPr>
          <a:xfrm>
            <a:off x="457200" y="0"/>
            <a:ext cx="8229600" cy="838200"/>
          </a:xfrm>
        </p:spPr>
        <p:txBody>
          <a:bodyPr/>
          <a:lstStyle/>
          <a:p>
            <a:pPr rtl="0"/>
            <a:r>
              <a:rPr lang="en-US" dirty="0"/>
              <a:t>3 </a:t>
            </a:r>
            <a:r>
              <a:rPr lang="ru-RU" dirty="0"/>
              <a:t>важных слова</a:t>
            </a:r>
            <a:r>
              <a:rPr lang="en-US" dirty="0"/>
              <a:t> </a:t>
            </a:r>
            <a:endParaRPr lang="en-US" dirty="0" smtClean="0"/>
          </a:p>
        </p:txBody>
      </p:sp>
      <p:sp>
        <p:nvSpPr>
          <p:cNvPr id="51203" name="Rectangle 3"/>
          <p:cNvSpPr>
            <a:spLocks noGrp="1" noChangeArrowheads="1"/>
          </p:cNvSpPr>
          <p:nvPr>
            <p:ph type="subTitle" sz="quarter" idx="1"/>
          </p:nvPr>
        </p:nvSpPr>
        <p:spPr>
          <a:xfrm>
            <a:off x="990600" y="2700248"/>
            <a:ext cx="7467600" cy="3167152"/>
          </a:xfrm>
        </p:spPr>
        <p:txBody>
          <a:bodyPr/>
          <a:lstStyle/>
          <a:p>
            <a:pPr algn="just" rtl="0">
              <a:lnSpc>
                <a:spcPct val="150000"/>
              </a:lnSpc>
              <a:buFont typeface="Wingdings" pitchFamily="2" charset="2"/>
              <a:buNone/>
            </a:pPr>
            <a:r>
              <a:rPr lang="ru-RU" sz="2800" dirty="0" smtClean="0"/>
              <a:t>Мы выучим эти </a:t>
            </a:r>
            <a:r>
              <a:rPr lang="en-US" sz="2800" dirty="0" smtClean="0"/>
              <a:t>3 </a:t>
            </a:r>
            <a:r>
              <a:rPr lang="ru-RU" sz="2800" dirty="0" smtClean="0"/>
              <a:t>слова в примерах.</a:t>
            </a:r>
            <a:endParaRPr lang="ar-SA" sz="2800" dirty="0" smtClean="0"/>
          </a:p>
          <a:p>
            <a:pPr algn="l" rtl="0">
              <a:lnSpc>
                <a:spcPct val="150000"/>
              </a:lnSpc>
              <a:buFont typeface="Wingdings" pitchFamily="2" charset="2"/>
              <a:buNone/>
            </a:pPr>
            <a:r>
              <a:rPr lang="ru-RU" sz="2800" dirty="0" smtClean="0"/>
              <a:t>Если Вы помните примеры</a:t>
            </a:r>
            <a:r>
              <a:rPr lang="en-US" sz="2800" dirty="0" smtClean="0"/>
              <a:t>,</a:t>
            </a:r>
            <a:r>
              <a:rPr lang="ru-RU" sz="2800" dirty="0" smtClean="0"/>
              <a:t>  Вы можете  легко вспомнить значения слов.</a:t>
            </a:r>
            <a:endParaRPr lang="en-US" sz="2800" dirty="0" smtClean="0"/>
          </a:p>
        </p:txBody>
      </p:sp>
      <p:sp>
        <p:nvSpPr>
          <p:cNvPr id="5" name="Rectangle 4"/>
          <p:cNvSpPr/>
          <p:nvPr/>
        </p:nvSpPr>
        <p:spPr>
          <a:xfrm>
            <a:off x="0" y="838200"/>
            <a:ext cx="9144000" cy="1862048"/>
          </a:xfrm>
          <a:prstGeom prst="rect">
            <a:avLst/>
          </a:prstGeom>
        </p:spPr>
        <p:txBody>
          <a:bodyPr wrap="square">
            <a:spAutoFit/>
          </a:bodyPr>
          <a:lstStyle/>
          <a:p>
            <a:pPr algn="ctr" rtl="1"/>
            <a:r>
              <a:rPr lang="ar-SA" sz="11500" dirty="0" smtClean="0">
                <a:solidFill>
                  <a:srgbClr val="922E54"/>
                </a:solidFill>
                <a:cs typeface="Majidi" pitchFamily="2" charset="-78"/>
              </a:rPr>
              <a:t>إنْ</a:t>
            </a:r>
            <a:r>
              <a:rPr lang="en-US" sz="11500" dirty="0" smtClean="0">
                <a:solidFill>
                  <a:srgbClr val="922E54"/>
                </a:solidFill>
                <a:cs typeface="Majidi" pitchFamily="2" charset="-78"/>
              </a:rPr>
              <a:t>    </a:t>
            </a:r>
            <a:r>
              <a:rPr lang="ar-SA" sz="11500" dirty="0" smtClean="0">
                <a:solidFill>
                  <a:srgbClr val="922E54"/>
                </a:solidFill>
                <a:cs typeface="Majidi" pitchFamily="2" charset="-78"/>
              </a:rPr>
              <a:t>إِنّ</a:t>
            </a:r>
            <a:r>
              <a:rPr lang="en-US" sz="11500" dirty="0" smtClean="0">
                <a:solidFill>
                  <a:srgbClr val="922E54"/>
                </a:solidFill>
                <a:cs typeface="Majidi" pitchFamily="2" charset="-78"/>
              </a:rPr>
              <a:t>   </a:t>
            </a:r>
            <a:r>
              <a:rPr lang="ar-SA" sz="11500" dirty="0" smtClean="0">
                <a:solidFill>
                  <a:srgbClr val="922E54"/>
                </a:solidFill>
                <a:cs typeface="Majidi" pitchFamily="2" charset="-78"/>
              </a:rPr>
              <a:t> إنَّمَا</a:t>
            </a:r>
            <a:endParaRPr lang="en-US" sz="11500" dirty="0">
              <a:solidFill>
                <a:srgbClr val="922E54"/>
              </a:solidFill>
            </a:endParaRPr>
          </a:p>
        </p:txBody>
      </p:sp>
    </p:spTree>
    <p:extLst>
      <p:ext uri="{BB962C8B-B14F-4D97-AF65-F5344CB8AC3E}">
        <p14:creationId xmlns:p14="http://schemas.microsoft.com/office/powerpoint/2010/main" val="3152881734"/>
      </p:ext>
    </p:extLst>
  </p:cSld>
  <p:clrMapOvr>
    <a:masterClrMapping/>
  </p:clrMapOvr>
  <p:transition advTm="131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sz="quarter"/>
          </p:nvPr>
        </p:nvSpPr>
        <p:spPr>
          <a:xfrm>
            <a:off x="457200" y="0"/>
            <a:ext cx="8229600" cy="838200"/>
          </a:xfrm>
        </p:spPr>
        <p:txBody>
          <a:bodyPr/>
          <a:lstStyle/>
          <a:p>
            <a:pPr rtl="0"/>
            <a:r>
              <a:rPr lang="en-US" dirty="0"/>
              <a:t>3 </a:t>
            </a:r>
            <a:r>
              <a:rPr lang="ru-RU" dirty="0"/>
              <a:t>важных слова</a:t>
            </a:r>
            <a:r>
              <a:rPr lang="en-US" dirty="0"/>
              <a:t> </a:t>
            </a:r>
            <a:endParaRPr lang="en-US" dirty="0" smtClean="0"/>
          </a:p>
        </p:txBody>
      </p:sp>
      <p:sp>
        <p:nvSpPr>
          <p:cNvPr id="51203" name="Rectangle 3"/>
          <p:cNvSpPr>
            <a:spLocks noGrp="1" noChangeArrowheads="1"/>
          </p:cNvSpPr>
          <p:nvPr>
            <p:ph type="subTitle" sz="quarter" idx="1"/>
          </p:nvPr>
        </p:nvSpPr>
        <p:spPr>
          <a:xfrm>
            <a:off x="990600" y="2700248"/>
            <a:ext cx="7467600" cy="3167152"/>
          </a:xfrm>
        </p:spPr>
        <p:txBody>
          <a:bodyPr/>
          <a:lstStyle/>
          <a:p>
            <a:pPr algn="just" rtl="0">
              <a:lnSpc>
                <a:spcPct val="150000"/>
              </a:lnSpc>
              <a:buFont typeface="Wingdings" pitchFamily="2" charset="2"/>
              <a:buNone/>
            </a:pPr>
            <a:r>
              <a:rPr lang="ru-RU" sz="2800" dirty="0" smtClean="0"/>
              <a:t>Мы выучим эти </a:t>
            </a:r>
            <a:r>
              <a:rPr lang="en-US" sz="2800" dirty="0" smtClean="0"/>
              <a:t>3 </a:t>
            </a:r>
            <a:r>
              <a:rPr lang="ru-RU" sz="2800" dirty="0" smtClean="0"/>
              <a:t>слова в примерах.</a:t>
            </a:r>
            <a:endParaRPr lang="ar-SA" sz="2800" dirty="0" smtClean="0"/>
          </a:p>
          <a:p>
            <a:pPr algn="l" rtl="0">
              <a:lnSpc>
                <a:spcPct val="150000"/>
              </a:lnSpc>
              <a:buFont typeface="Wingdings" pitchFamily="2" charset="2"/>
              <a:buNone/>
            </a:pPr>
            <a:r>
              <a:rPr lang="ru-RU" sz="2800" dirty="0" smtClean="0"/>
              <a:t>Если Вы помните примеры</a:t>
            </a:r>
            <a:r>
              <a:rPr lang="en-US" sz="2800" dirty="0" smtClean="0"/>
              <a:t>,</a:t>
            </a:r>
            <a:r>
              <a:rPr lang="ru-RU" sz="2800" dirty="0" smtClean="0"/>
              <a:t>  Вы можете  легко вспомнить значения слов.</a:t>
            </a:r>
          </a:p>
          <a:p>
            <a:pPr algn="l" rtl="0">
              <a:lnSpc>
                <a:spcPct val="150000"/>
              </a:lnSpc>
              <a:buFont typeface="Wingdings" pitchFamily="2" charset="2"/>
              <a:buNone/>
            </a:pPr>
            <a:r>
              <a:rPr lang="ru-RU" sz="2800" dirty="0" smtClean="0"/>
              <a:t>Примеры помогут Вам не путать значение похожих слов.</a:t>
            </a:r>
            <a:endParaRPr lang="en-US" sz="2800" dirty="0" smtClean="0"/>
          </a:p>
        </p:txBody>
      </p:sp>
      <p:sp>
        <p:nvSpPr>
          <p:cNvPr id="5" name="Rectangle 4"/>
          <p:cNvSpPr/>
          <p:nvPr/>
        </p:nvSpPr>
        <p:spPr>
          <a:xfrm>
            <a:off x="0" y="838200"/>
            <a:ext cx="9144000" cy="1862048"/>
          </a:xfrm>
          <a:prstGeom prst="rect">
            <a:avLst/>
          </a:prstGeom>
        </p:spPr>
        <p:txBody>
          <a:bodyPr wrap="square">
            <a:spAutoFit/>
          </a:bodyPr>
          <a:lstStyle/>
          <a:p>
            <a:pPr algn="ctr" rtl="1"/>
            <a:r>
              <a:rPr lang="ar-SA" sz="11500" dirty="0" smtClean="0">
                <a:solidFill>
                  <a:srgbClr val="922E54"/>
                </a:solidFill>
                <a:cs typeface="Majidi" pitchFamily="2" charset="-78"/>
              </a:rPr>
              <a:t>إنْ</a:t>
            </a:r>
            <a:r>
              <a:rPr lang="en-US" sz="11500" dirty="0" smtClean="0">
                <a:solidFill>
                  <a:srgbClr val="922E54"/>
                </a:solidFill>
                <a:cs typeface="Majidi" pitchFamily="2" charset="-78"/>
              </a:rPr>
              <a:t>    </a:t>
            </a:r>
            <a:r>
              <a:rPr lang="ar-SA" sz="11500" dirty="0" smtClean="0">
                <a:solidFill>
                  <a:srgbClr val="922E54"/>
                </a:solidFill>
                <a:cs typeface="Majidi" pitchFamily="2" charset="-78"/>
              </a:rPr>
              <a:t>إِنّ</a:t>
            </a:r>
            <a:r>
              <a:rPr lang="en-US" sz="11500" dirty="0" smtClean="0">
                <a:solidFill>
                  <a:srgbClr val="922E54"/>
                </a:solidFill>
                <a:cs typeface="Majidi" pitchFamily="2" charset="-78"/>
              </a:rPr>
              <a:t>   </a:t>
            </a:r>
            <a:r>
              <a:rPr lang="ar-SA" sz="11500" dirty="0" smtClean="0">
                <a:solidFill>
                  <a:srgbClr val="922E54"/>
                </a:solidFill>
                <a:cs typeface="Majidi" pitchFamily="2" charset="-78"/>
              </a:rPr>
              <a:t> إنَّمَا</a:t>
            </a:r>
            <a:endParaRPr lang="en-US" sz="11500" dirty="0">
              <a:solidFill>
                <a:srgbClr val="922E54"/>
              </a:solidFill>
            </a:endParaRPr>
          </a:p>
        </p:txBody>
      </p:sp>
    </p:spTree>
  </p:cSld>
  <p:clrMapOvr>
    <a:overrideClrMapping bg1="dk2" tx1="lt1" bg2="dk1" tx2="lt2" accent1="accent1" accent2="accent2" accent3="accent3" accent4="accent4" accent5="accent5" accent6="accent6" hlink="hlink" folHlink="folHlink"/>
  </p:clrMapOvr>
  <p:transition advTm="131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sz="quarter"/>
          </p:nvPr>
        </p:nvSpPr>
        <p:spPr>
          <a:xfrm>
            <a:off x="2057400" y="0"/>
            <a:ext cx="6858000" cy="2106612"/>
          </a:xfrm>
          <a:noFill/>
        </p:spPr>
        <p:txBody>
          <a:bodyPr anchor="b"/>
          <a:lstStyle/>
          <a:p>
            <a:r>
              <a:rPr lang="ar-SA" sz="11700" dirty="0" smtClean="0">
                <a:solidFill>
                  <a:srgbClr val="922E54"/>
                </a:solidFill>
                <a:latin typeface="Times New Roman" pitchFamily="18" charset="0"/>
                <a:cs typeface="Majidi" pitchFamily="2" charset="-78"/>
              </a:rPr>
              <a:t>إِنْ </a:t>
            </a:r>
            <a:r>
              <a:rPr lang="en-US" sz="11700" dirty="0" smtClean="0">
                <a:solidFill>
                  <a:srgbClr val="922E54"/>
                </a:solidFill>
                <a:latin typeface="Times New Roman" pitchFamily="18" charset="0"/>
                <a:cs typeface="Majidi" pitchFamily="2" charset="-78"/>
              </a:rPr>
              <a:t>-</a:t>
            </a:r>
            <a:r>
              <a:rPr lang="ar-SA" sz="11700" dirty="0" smtClean="0">
                <a:solidFill>
                  <a:srgbClr val="922E54"/>
                </a:solidFill>
                <a:latin typeface="Times New Roman" pitchFamily="18" charset="0"/>
                <a:cs typeface="Majidi" pitchFamily="2" charset="-78"/>
              </a:rPr>
              <a:t> إِنَّ </a:t>
            </a:r>
            <a:r>
              <a:rPr lang="en-US" sz="11700" dirty="0" smtClean="0">
                <a:solidFill>
                  <a:srgbClr val="922E54"/>
                </a:solidFill>
                <a:latin typeface="Times New Roman" pitchFamily="18" charset="0"/>
                <a:cs typeface="Majidi" pitchFamily="2" charset="-78"/>
              </a:rPr>
              <a:t>-</a:t>
            </a:r>
            <a:r>
              <a:rPr lang="ar-SA" sz="11700" dirty="0" smtClean="0">
                <a:solidFill>
                  <a:srgbClr val="922E54"/>
                </a:solidFill>
                <a:latin typeface="Times New Roman" pitchFamily="18" charset="0"/>
                <a:cs typeface="Majidi" pitchFamily="2" charset="-78"/>
              </a:rPr>
              <a:t> إِنَّمَا</a:t>
            </a:r>
            <a:endParaRPr lang="en-US" sz="11700" dirty="0" smtClean="0">
              <a:solidFill>
                <a:srgbClr val="922E54"/>
              </a:solidFill>
              <a:latin typeface="Times New Roman" pitchFamily="18" charset="0"/>
              <a:cs typeface="Majidi" pitchFamily="2" charset="-78"/>
            </a:endParaRPr>
          </a:p>
        </p:txBody>
      </p:sp>
      <p:sp>
        <p:nvSpPr>
          <p:cNvPr id="630788" name="Text Box 4"/>
          <p:cNvSpPr txBox="1">
            <a:spLocks noChangeArrowheads="1"/>
          </p:cNvSpPr>
          <p:nvPr/>
        </p:nvSpPr>
        <p:spPr bwMode="auto">
          <a:xfrm rot="20244633">
            <a:off x="229863" y="916342"/>
            <a:ext cx="1493838" cy="701675"/>
          </a:xfrm>
          <a:prstGeom prst="rect">
            <a:avLst/>
          </a:prstGeom>
          <a:solidFill>
            <a:srgbClr val="C00000"/>
          </a:solidFill>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sz="4000" dirty="0" smtClean="0">
                <a:latin typeface="Calibri" pitchFamily="34" charset="0"/>
                <a:cs typeface="Times New Roman" pitchFamily="18" charset="0"/>
              </a:rPr>
              <a:t>2000+</a:t>
            </a:r>
            <a:endParaRPr lang="en-US" sz="4000" baseline="30000" dirty="0">
              <a:latin typeface="Calibri" pitchFamily="34" charset="0"/>
              <a:cs typeface="Times New Roman" pitchFamily="18" charset="0"/>
            </a:endParaRPr>
          </a:p>
        </p:txBody>
      </p:sp>
      <p:graphicFrame>
        <p:nvGraphicFramePr>
          <p:cNvPr id="6" name="Group 29"/>
          <p:cNvGraphicFramePr>
            <a:graphicFrameLocks noGrp="1"/>
          </p:cNvGraphicFramePr>
          <p:nvPr>
            <p:extLst>
              <p:ext uri="{D42A27DB-BD31-4B8C-83A1-F6EECF244321}">
                <p14:modId xmlns:p14="http://schemas.microsoft.com/office/powerpoint/2010/main" val="2149034146"/>
              </p:ext>
            </p:extLst>
          </p:nvPr>
        </p:nvGraphicFramePr>
        <p:xfrm>
          <a:off x="762000" y="2260599"/>
          <a:ext cx="7740650" cy="1354138"/>
        </p:xfrm>
        <a:graphic>
          <a:graphicData uri="http://schemas.openxmlformats.org/drawingml/2006/table">
            <a:tbl>
              <a:tblPr/>
              <a:tblGrid>
                <a:gridCol w="4648200"/>
                <a:gridCol w="1752600"/>
                <a:gridCol w="1339850"/>
              </a:tblGrid>
              <a:tr h="1354138">
                <a:tc>
                  <a:txBody>
                    <a:bodyPr/>
                    <a:lstStyle/>
                    <a:p>
                      <a:pPr marL="0" marR="0" lvl="0" indent="0" algn="r" defTabSz="914400" rtl="1" eaLnBrk="0" fontAlgn="base" latinLnBrk="0" hangingPunct="0">
                        <a:lnSpc>
                          <a:spcPct val="100000"/>
                        </a:lnSpc>
                        <a:spcBef>
                          <a:spcPct val="20000"/>
                        </a:spcBef>
                        <a:spcAft>
                          <a:spcPct val="0"/>
                        </a:spcAft>
                        <a:buClr>
                          <a:srgbClr val="FFFFFF"/>
                        </a:buClr>
                        <a:buSzPct val="90000"/>
                        <a:buFont typeface="Wingdings" pitchFamily="2" charset="2"/>
                        <a:buNone/>
                        <a:tabLst/>
                      </a:pPr>
                      <a:r>
                        <a:rPr kumimoji="0" lang="ar-SA" sz="5400" b="0" i="0" u="none" strike="noStrike" cap="none" normalizeH="0" baseline="0" dirty="0" smtClean="0">
                          <a:ln>
                            <a:noFill/>
                          </a:ln>
                          <a:solidFill>
                            <a:schemeClr val="accent4">
                              <a:lumMod val="10000"/>
                            </a:schemeClr>
                          </a:solidFill>
                          <a:effectLst/>
                          <a:latin typeface="Calibri" pitchFamily="34" charset="0"/>
                          <a:cs typeface="Majidi" pitchFamily="2" charset="-78"/>
                        </a:rPr>
                        <a:t>إِنْ شَاءَ الله</a:t>
                      </a:r>
                      <a:endParaRPr kumimoji="0" lang="en-US" sz="5400" b="0" i="0" u="none" strike="noStrike" cap="none" normalizeH="0" baseline="0" dirty="0" smtClean="0">
                        <a:ln>
                          <a:noFill/>
                        </a:ln>
                        <a:solidFill>
                          <a:schemeClr val="accent4">
                            <a:lumMod val="10000"/>
                          </a:schemeClr>
                        </a:solidFill>
                        <a:effectLst/>
                        <a:latin typeface="Calibri" pitchFamily="34" charset="0"/>
                        <a:cs typeface="Majidi" pitchFamily="2" charset="-78"/>
                      </a:endParaRPr>
                    </a:p>
                  </a:txBody>
                  <a:tcPr anchor="ctr" horzOverflow="overflow">
                    <a:lnL w="28575" cap="flat" cmpd="sng" algn="ctr">
                      <a:solidFill>
                        <a:schemeClr val="tx1"/>
                      </a:solidFill>
                      <a:prstDash val="solid"/>
                      <a:round/>
                      <a:headEnd type="none" w="med" len="med"/>
                      <a:tailEnd type="none" w="med" len="med"/>
                    </a:lnL>
                    <a:lnR w="9525" cap="flat" cmpd="sng" algn="ctr">
                      <a:solidFill>
                        <a:schemeClr val="accent4">
                          <a:lumMod val="10000"/>
                        </a:schemeClr>
                      </a:solidFill>
                      <a:prstDash val="sys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1" eaLnBrk="0" fontAlgn="base" latinLnBrk="0" hangingPunct="0">
                        <a:lnSpc>
                          <a:spcPct val="100000"/>
                        </a:lnSpc>
                        <a:spcBef>
                          <a:spcPct val="20000"/>
                        </a:spcBef>
                        <a:spcAft>
                          <a:spcPct val="0"/>
                        </a:spcAft>
                        <a:buClr>
                          <a:srgbClr val="FFFFFF"/>
                        </a:buClr>
                        <a:buSzPct val="90000"/>
                        <a:buFont typeface="Wingdings" pitchFamily="2" charset="2"/>
                        <a:buNone/>
                        <a:tabLst/>
                      </a:pPr>
                      <a:r>
                        <a:rPr kumimoji="0" lang="ru-RU" sz="3600" b="1" i="0" u="none" strike="noStrike" cap="none" normalizeH="0" baseline="0" dirty="0" smtClean="0">
                          <a:ln>
                            <a:noFill/>
                          </a:ln>
                          <a:solidFill>
                            <a:schemeClr val="accent4">
                              <a:lumMod val="10000"/>
                            </a:schemeClr>
                          </a:solidFill>
                          <a:effectLst/>
                          <a:latin typeface="Calibri" pitchFamily="34" charset="0"/>
                          <a:cs typeface="Majidi" pitchFamily="2" charset="-78"/>
                        </a:rPr>
                        <a:t>если</a:t>
                      </a:r>
                      <a:endParaRPr kumimoji="0" lang="en-US" sz="3600" b="1" i="0" u="none" strike="noStrike" cap="none" normalizeH="0" baseline="0" dirty="0" smtClean="0">
                        <a:ln>
                          <a:noFill/>
                        </a:ln>
                        <a:solidFill>
                          <a:schemeClr val="accent4">
                            <a:lumMod val="10000"/>
                          </a:schemeClr>
                        </a:solidFill>
                        <a:effectLst/>
                        <a:latin typeface="Calibri" pitchFamily="34" charset="0"/>
                        <a:cs typeface="Majidi" pitchFamily="2" charset="-78"/>
                      </a:endParaRPr>
                    </a:p>
                  </a:txBody>
                  <a:tcPr anchor="ctr" horzOverflow="overflow">
                    <a:lnL w="9525" cap="flat" cmpd="sng" algn="ctr">
                      <a:solidFill>
                        <a:schemeClr val="accent4">
                          <a:lumMod val="10000"/>
                        </a:schemeClr>
                      </a:solidFill>
                      <a:prstDash val="sysDot"/>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1" eaLnBrk="0" fontAlgn="base" latinLnBrk="0" hangingPunct="0">
                        <a:lnSpc>
                          <a:spcPct val="100000"/>
                        </a:lnSpc>
                        <a:spcBef>
                          <a:spcPct val="20000"/>
                        </a:spcBef>
                        <a:spcAft>
                          <a:spcPct val="0"/>
                        </a:spcAft>
                        <a:buClr>
                          <a:srgbClr val="FFFFFF"/>
                        </a:buClr>
                        <a:buSzPct val="90000"/>
                        <a:buFont typeface="Wingdings" pitchFamily="2" charset="2"/>
                        <a:buNone/>
                        <a:tabLst/>
                      </a:pPr>
                      <a:r>
                        <a:rPr kumimoji="0" lang="ar-SA" sz="7200" b="0" i="0" u="none" strike="noStrike" cap="none" normalizeH="0" baseline="0" dirty="0" smtClean="0">
                          <a:ln>
                            <a:noFill/>
                          </a:ln>
                          <a:solidFill>
                            <a:schemeClr val="accent4">
                              <a:lumMod val="10000"/>
                            </a:schemeClr>
                          </a:solidFill>
                          <a:effectLst/>
                          <a:latin typeface="Calibri" pitchFamily="34" charset="0"/>
                          <a:cs typeface="Majidi" pitchFamily="2" charset="-78"/>
                        </a:rPr>
                        <a:t>إِنْ</a:t>
                      </a:r>
                      <a:endParaRPr kumimoji="0" lang="en-US" sz="7200" b="0" i="0" u="none" strike="noStrike" cap="none" normalizeH="0" baseline="0" dirty="0" smtClean="0">
                        <a:ln>
                          <a:noFill/>
                        </a:ln>
                        <a:solidFill>
                          <a:schemeClr val="accent4">
                            <a:lumMod val="10000"/>
                          </a:schemeClr>
                        </a:solidFill>
                        <a:effectLst/>
                        <a:latin typeface="Calibri" pitchFamily="34" charset="0"/>
                        <a:cs typeface="Majidi" pitchFamily="2" charset="-78"/>
                      </a:endParaRPr>
                    </a:p>
                  </a:txBody>
                  <a:tcPr anchor="b"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cSld>
  <p:clrMapOvr>
    <a:overrideClrMapping bg1="dk2" tx1="lt1" bg2="dk1" tx2="lt2" accent1="accent1" accent2="accent2" accent3="accent3" accent4="accent4" accent5="accent5" accent6="accent6" hlink="hlink" folHlink="folHlink"/>
  </p:clrMapOvr>
  <p:transition advTm="3728"/>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sz="quarter"/>
          </p:nvPr>
        </p:nvSpPr>
        <p:spPr>
          <a:xfrm>
            <a:off x="2057400" y="0"/>
            <a:ext cx="6858000" cy="2106612"/>
          </a:xfrm>
          <a:noFill/>
        </p:spPr>
        <p:txBody>
          <a:bodyPr anchor="b"/>
          <a:lstStyle/>
          <a:p>
            <a:r>
              <a:rPr lang="ar-SA" sz="11700" dirty="0" smtClean="0">
                <a:solidFill>
                  <a:srgbClr val="922E54"/>
                </a:solidFill>
                <a:latin typeface="Times New Roman" pitchFamily="18" charset="0"/>
                <a:cs typeface="Majidi" pitchFamily="2" charset="-78"/>
              </a:rPr>
              <a:t>إِنْ </a:t>
            </a:r>
            <a:r>
              <a:rPr lang="en-US" sz="11700" dirty="0" smtClean="0">
                <a:solidFill>
                  <a:srgbClr val="922E54"/>
                </a:solidFill>
                <a:latin typeface="Times New Roman" pitchFamily="18" charset="0"/>
                <a:cs typeface="Majidi" pitchFamily="2" charset="-78"/>
              </a:rPr>
              <a:t>-</a:t>
            </a:r>
            <a:r>
              <a:rPr lang="ar-SA" sz="11700" dirty="0" smtClean="0">
                <a:solidFill>
                  <a:srgbClr val="922E54"/>
                </a:solidFill>
                <a:latin typeface="Times New Roman" pitchFamily="18" charset="0"/>
                <a:cs typeface="Majidi" pitchFamily="2" charset="-78"/>
              </a:rPr>
              <a:t> إِنَّ </a:t>
            </a:r>
            <a:r>
              <a:rPr lang="en-US" sz="11700" dirty="0" smtClean="0">
                <a:solidFill>
                  <a:srgbClr val="922E54"/>
                </a:solidFill>
                <a:latin typeface="Times New Roman" pitchFamily="18" charset="0"/>
                <a:cs typeface="Majidi" pitchFamily="2" charset="-78"/>
              </a:rPr>
              <a:t>-</a:t>
            </a:r>
            <a:r>
              <a:rPr lang="ar-SA" sz="11700" dirty="0" smtClean="0">
                <a:solidFill>
                  <a:srgbClr val="922E54"/>
                </a:solidFill>
                <a:latin typeface="Times New Roman" pitchFamily="18" charset="0"/>
                <a:cs typeface="Majidi" pitchFamily="2" charset="-78"/>
              </a:rPr>
              <a:t> إِنَّمَا</a:t>
            </a:r>
            <a:endParaRPr lang="en-US" sz="11700" dirty="0" smtClean="0">
              <a:solidFill>
                <a:srgbClr val="922E54"/>
              </a:solidFill>
              <a:latin typeface="Times New Roman" pitchFamily="18" charset="0"/>
              <a:cs typeface="Majidi" pitchFamily="2" charset="-78"/>
            </a:endParaRPr>
          </a:p>
        </p:txBody>
      </p:sp>
      <p:sp>
        <p:nvSpPr>
          <p:cNvPr id="630788" name="Text Box 4"/>
          <p:cNvSpPr txBox="1">
            <a:spLocks noChangeArrowheads="1"/>
          </p:cNvSpPr>
          <p:nvPr/>
        </p:nvSpPr>
        <p:spPr bwMode="auto">
          <a:xfrm rot="20244633">
            <a:off x="229863" y="916342"/>
            <a:ext cx="1493838" cy="701675"/>
          </a:xfrm>
          <a:prstGeom prst="rect">
            <a:avLst/>
          </a:prstGeom>
          <a:solidFill>
            <a:srgbClr val="C00000"/>
          </a:solidFill>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sz="4000" dirty="0" smtClean="0">
                <a:latin typeface="Calibri" pitchFamily="34" charset="0"/>
                <a:cs typeface="Times New Roman" pitchFamily="18" charset="0"/>
              </a:rPr>
              <a:t>2000+</a:t>
            </a:r>
            <a:endParaRPr lang="en-US" sz="4000" baseline="30000" dirty="0">
              <a:latin typeface="Calibri" pitchFamily="34" charset="0"/>
              <a:cs typeface="Times New Roman" pitchFamily="18" charset="0"/>
            </a:endParaRPr>
          </a:p>
        </p:txBody>
      </p:sp>
      <p:graphicFrame>
        <p:nvGraphicFramePr>
          <p:cNvPr id="6" name="Group 29"/>
          <p:cNvGraphicFramePr>
            <a:graphicFrameLocks noGrp="1"/>
          </p:cNvGraphicFramePr>
          <p:nvPr>
            <p:extLst>
              <p:ext uri="{D42A27DB-BD31-4B8C-83A1-F6EECF244321}">
                <p14:modId xmlns:p14="http://schemas.microsoft.com/office/powerpoint/2010/main" val="3081817271"/>
              </p:ext>
            </p:extLst>
          </p:nvPr>
        </p:nvGraphicFramePr>
        <p:xfrm>
          <a:off x="762000" y="2260599"/>
          <a:ext cx="7740650" cy="2708276"/>
        </p:xfrm>
        <a:graphic>
          <a:graphicData uri="http://schemas.openxmlformats.org/drawingml/2006/table">
            <a:tbl>
              <a:tblPr/>
              <a:tblGrid>
                <a:gridCol w="4648200"/>
                <a:gridCol w="1752600"/>
                <a:gridCol w="1339850"/>
              </a:tblGrid>
              <a:tr h="1354138">
                <a:tc>
                  <a:txBody>
                    <a:bodyPr/>
                    <a:lstStyle/>
                    <a:p>
                      <a:pPr marL="0" marR="0" lvl="0" indent="0" algn="r" defTabSz="914400" rtl="1" eaLnBrk="0" fontAlgn="base" latinLnBrk="0" hangingPunct="0">
                        <a:lnSpc>
                          <a:spcPct val="100000"/>
                        </a:lnSpc>
                        <a:spcBef>
                          <a:spcPct val="20000"/>
                        </a:spcBef>
                        <a:spcAft>
                          <a:spcPct val="0"/>
                        </a:spcAft>
                        <a:buClr>
                          <a:srgbClr val="FFFFFF"/>
                        </a:buClr>
                        <a:buSzPct val="90000"/>
                        <a:buFont typeface="Wingdings" pitchFamily="2" charset="2"/>
                        <a:buNone/>
                        <a:tabLst/>
                      </a:pPr>
                      <a:r>
                        <a:rPr kumimoji="0" lang="ar-SA" sz="5400" b="0" i="0" u="none" strike="noStrike" cap="none" normalizeH="0" baseline="0" dirty="0" smtClean="0">
                          <a:ln>
                            <a:noFill/>
                          </a:ln>
                          <a:solidFill>
                            <a:schemeClr val="accent4">
                              <a:lumMod val="10000"/>
                            </a:schemeClr>
                          </a:solidFill>
                          <a:effectLst/>
                          <a:latin typeface="Calibri" pitchFamily="34" charset="0"/>
                          <a:cs typeface="Majidi" pitchFamily="2" charset="-78"/>
                        </a:rPr>
                        <a:t>إِنْ شَاءَ الله</a:t>
                      </a:r>
                      <a:endParaRPr kumimoji="0" lang="en-US" sz="5400" b="0" i="0" u="none" strike="noStrike" cap="none" normalizeH="0" baseline="0" dirty="0" smtClean="0">
                        <a:ln>
                          <a:noFill/>
                        </a:ln>
                        <a:solidFill>
                          <a:schemeClr val="accent4">
                            <a:lumMod val="10000"/>
                          </a:schemeClr>
                        </a:solidFill>
                        <a:effectLst/>
                        <a:latin typeface="Calibri" pitchFamily="34" charset="0"/>
                        <a:cs typeface="Majidi" pitchFamily="2" charset="-78"/>
                      </a:endParaRPr>
                    </a:p>
                  </a:txBody>
                  <a:tcPr anchor="ctr" horzOverflow="overflow">
                    <a:lnL w="28575" cap="flat" cmpd="sng" algn="ctr">
                      <a:solidFill>
                        <a:schemeClr val="tx1"/>
                      </a:solidFill>
                      <a:prstDash val="solid"/>
                      <a:round/>
                      <a:headEnd type="none" w="med" len="med"/>
                      <a:tailEnd type="none" w="med" len="med"/>
                    </a:lnL>
                    <a:lnR w="9525" cap="flat" cmpd="sng" algn="ctr">
                      <a:solidFill>
                        <a:schemeClr val="accent4">
                          <a:lumMod val="10000"/>
                        </a:schemeClr>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1" eaLnBrk="0" fontAlgn="base" latinLnBrk="0" hangingPunct="0">
                        <a:lnSpc>
                          <a:spcPct val="100000"/>
                        </a:lnSpc>
                        <a:spcBef>
                          <a:spcPct val="20000"/>
                        </a:spcBef>
                        <a:spcAft>
                          <a:spcPct val="0"/>
                        </a:spcAft>
                        <a:buClr>
                          <a:srgbClr val="FFFFFF"/>
                        </a:buClr>
                        <a:buSzPct val="90000"/>
                        <a:buFont typeface="Wingdings" pitchFamily="2" charset="2"/>
                        <a:buNone/>
                        <a:tabLst/>
                      </a:pPr>
                      <a:r>
                        <a:rPr kumimoji="0" lang="ru-RU" sz="3600" b="1" i="0" u="none" strike="noStrike" cap="none" normalizeH="0" baseline="0" dirty="0" smtClean="0">
                          <a:ln>
                            <a:noFill/>
                          </a:ln>
                          <a:solidFill>
                            <a:schemeClr val="accent4">
                              <a:lumMod val="10000"/>
                            </a:schemeClr>
                          </a:solidFill>
                          <a:effectLst/>
                          <a:latin typeface="Calibri" pitchFamily="34" charset="0"/>
                          <a:cs typeface="Majidi" pitchFamily="2" charset="-78"/>
                        </a:rPr>
                        <a:t>если</a:t>
                      </a:r>
                      <a:endParaRPr kumimoji="0" lang="en-US" sz="3600" b="1" i="0" u="none" strike="noStrike" cap="none" normalizeH="0" baseline="0" dirty="0" smtClean="0">
                        <a:ln>
                          <a:noFill/>
                        </a:ln>
                        <a:solidFill>
                          <a:schemeClr val="accent4">
                            <a:lumMod val="10000"/>
                          </a:schemeClr>
                        </a:solidFill>
                        <a:effectLst/>
                        <a:latin typeface="Calibri" pitchFamily="34" charset="0"/>
                        <a:cs typeface="Majidi" pitchFamily="2" charset="-78"/>
                      </a:endParaRPr>
                    </a:p>
                  </a:txBody>
                  <a:tcPr anchor="ctr" horzOverflow="overflow">
                    <a:lnL w="9525" cap="flat" cmpd="sng" algn="ctr">
                      <a:solidFill>
                        <a:schemeClr val="accent4">
                          <a:lumMod val="10000"/>
                        </a:schemeClr>
                      </a:solidFill>
                      <a:prstDash val="sysDot"/>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1" eaLnBrk="0" fontAlgn="base" latinLnBrk="0" hangingPunct="0">
                        <a:lnSpc>
                          <a:spcPct val="100000"/>
                        </a:lnSpc>
                        <a:spcBef>
                          <a:spcPct val="20000"/>
                        </a:spcBef>
                        <a:spcAft>
                          <a:spcPct val="0"/>
                        </a:spcAft>
                        <a:buClr>
                          <a:srgbClr val="FFFFFF"/>
                        </a:buClr>
                        <a:buSzPct val="90000"/>
                        <a:buFont typeface="Wingdings" pitchFamily="2" charset="2"/>
                        <a:buNone/>
                        <a:tabLst/>
                      </a:pPr>
                      <a:r>
                        <a:rPr kumimoji="0" lang="ar-SA" sz="7200" b="0" i="0" u="none" strike="noStrike" cap="none" normalizeH="0" baseline="0" dirty="0" smtClean="0">
                          <a:ln>
                            <a:noFill/>
                          </a:ln>
                          <a:solidFill>
                            <a:schemeClr val="accent4">
                              <a:lumMod val="10000"/>
                            </a:schemeClr>
                          </a:solidFill>
                          <a:effectLst/>
                          <a:latin typeface="Calibri" pitchFamily="34" charset="0"/>
                          <a:cs typeface="Majidi" pitchFamily="2" charset="-78"/>
                        </a:rPr>
                        <a:t>إِنْ</a:t>
                      </a:r>
                      <a:endParaRPr kumimoji="0" lang="en-US" sz="7200" b="0" i="0" u="none" strike="noStrike" cap="none" normalizeH="0" baseline="0" dirty="0" smtClean="0">
                        <a:ln>
                          <a:noFill/>
                        </a:ln>
                        <a:solidFill>
                          <a:schemeClr val="accent4">
                            <a:lumMod val="10000"/>
                          </a:schemeClr>
                        </a:solidFill>
                        <a:effectLst/>
                        <a:latin typeface="Calibri" pitchFamily="34" charset="0"/>
                        <a:cs typeface="Majidi" pitchFamily="2" charset="-78"/>
                      </a:endParaRPr>
                    </a:p>
                  </a:txBody>
                  <a:tcPr anchor="b"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354138">
                <a:tc>
                  <a:txBody>
                    <a:bodyPr/>
                    <a:lstStyle/>
                    <a:p>
                      <a:pPr marL="0" marR="0" lvl="0" indent="0" algn="r" defTabSz="914400" rtl="1" eaLnBrk="0" fontAlgn="base" latinLnBrk="0" hangingPunct="0">
                        <a:lnSpc>
                          <a:spcPct val="100000"/>
                        </a:lnSpc>
                        <a:spcBef>
                          <a:spcPct val="20000"/>
                        </a:spcBef>
                        <a:spcAft>
                          <a:spcPct val="0"/>
                        </a:spcAft>
                        <a:buClr>
                          <a:srgbClr val="FFFFFF"/>
                        </a:buClr>
                        <a:buSzPct val="90000"/>
                        <a:buFont typeface="Wingdings" pitchFamily="2" charset="2"/>
                        <a:buNone/>
                        <a:tabLst/>
                      </a:pPr>
                      <a:r>
                        <a:rPr kumimoji="0" lang="ar-SA" sz="5400" b="0" i="0" u="none" strike="noStrike" cap="none" normalizeH="0" baseline="0" dirty="0" smtClean="0">
                          <a:ln>
                            <a:noFill/>
                          </a:ln>
                          <a:solidFill>
                            <a:schemeClr val="accent4">
                              <a:lumMod val="10000"/>
                            </a:schemeClr>
                          </a:solidFill>
                          <a:effectLst/>
                          <a:latin typeface="Calibri" pitchFamily="34" charset="0"/>
                          <a:cs typeface="Majidi" pitchFamily="2" charset="-78"/>
                        </a:rPr>
                        <a:t>إِنَّ اللهَ مَعَ الصَّابِري</a:t>
                      </a:r>
                      <a:r>
                        <a:rPr kumimoji="0" lang="ur-PK" sz="5400" b="0" i="0" u="none" strike="noStrike" cap="none" normalizeH="0" baseline="0" dirty="0" smtClean="0">
                          <a:ln>
                            <a:noFill/>
                          </a:ln>
                          <a:solidFill>
                            <a:schemeClr val="accent4">
                              <a:lumMod val="10000"/>
                            </a:schemeClr>
                          </a:solidFill>
                          <a:effectLst/>
                          <a:latin typeface="Calibri" pitchFamily="34" charset="0"/>
                          <a:cs typeface="Majidi" pitchFamily="2" charset="-78"/>
                        </a:rPr>
                        <a:t>ْ</a:t>
                      </a:r>
                      <a:r>
                        <a:rPr kumimoji="0" lang="ar-SA" sz="5400" b="0" i="0" u="none" strike="noStrike" cap="none" normalizeH="0" baseline="0" dirty="0" smtClean="0">
                          <a:ln>
                            <a:noFill/>
                          </a:ln>
                          <a:solidFill>
                            <a:schemeClr val="accent4">
                              <a:lumMod val="10000"/>
                            </a:schemeClr>
                          </a:solidFill>
                          <a:effectLst/>
                          <a:latin typeface="Calibri" pitchFamily="34" charset="0"/>
                          <a:cs typeface="Majidi" pitchFamily="2" charset="-78"/>
                        </a:rPr>
                        <a:t>ن</a:t>
                      </a:r>
                      <a:endParaRPr kumimoji="0" lang="en-US" sz="5400" b="0" i="0" u="none" strike="noStrike" cap="none" normalizeH="0" baseline="0" dirty="0" smtClean="0">
                        <a:ln>
                          <a:noFill/>
                        </a:ln>
                        <a:solidFill>
                          <a:schemeClr val="accent4">
                            <a:lumMod val="10000"/>
                          </a:schemeClr>
                        </a:solidFill>
                        <a:effectLst/>
                        <a:latin typeface="Calibri" pitchFamily="34" charset="0"/>
                        <a:cs typeface="Majidi" pitchFamily="2" charset="-78"/>
                      </a:endParaRPr>
                    </a:p>
                  </a:txBody>
                  <a:tcPr anchor="ctr" horzOverflow="overflow">
                    <a:lnL w="28575" cap="flat" cmpd="sng" algn="ctr">
                      <a:solidFill>
                        <a:schemeClr val="tx1"/>
                      </a:solidFill>
                      <a:prstDash val="solid"/>
                      <a:round/>
                      <a:headEnd type="none" w="med" len="med"/>
                      <a:tailEnd type="none" w="med" len="med"/>
                    </a:lnL>
                    <a:lnR w="9525" cap="flat" cmpd="sng" algn="ctr">
                      <a:solidFill>
                        <a:schemeClr val="accent4">
                          <a:lumMod val="1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1" eaLnBrk="0" fontAlgn="base" latinLnBrk="0" hangingPunct="0">
                        <a:lnSpc>
                          <a:spcPct val="100000"/>
                        </a:lnSpc>
                        <a:spcBef>
                          <a:spcPct val="20000"/>
                        </a:spcBef>
                        <a:spcAft>
                          <a:spcPct val="0"/>
                        </a:spcAft>
                        <a:buClr>
                          <a:srgbClr val="FFFFFF"/>
                        </a:buClr>
                        <a:buSzPct val="90000"/>
                        <a:buFont typeface="Wingdings" pitchFamily="2" charset="2"/>
                        <a:buNone/>
                        <a:tabLst/>
                      </a:pPr>
                      <a:r>
                        <a:rPr kumimoji="0" lang="ru-RU" sz="1800" b="1" i="0" u="none" strike="noStrike" cap="none" normalizeH="0" baseline="0" dirty="0" smtClean="0">
                          <a:ln>
                            <a:noFill/>
                          </a:ln>
                          <a:solidFill>
                            <a:schemeClr val="accent4">
                              <a:lumMod val="10000"/>
                            </a:schemeClr>
                          </a:solidFill>
                          <a:effectLst/>
                          <a:latin typeface="Calibri" pitchFamily="34" charset="0"/>
                          <a:cs typeface="Majidi" pitchFamily="2" charset="-78"/>
                        </a:rPr>
                        <a:t>действительно</a:t>
                      </a:r>
                      <a:endParaRPr kumimoji="0" lang="en-US" sz="1800" b="1" i="0" u="none" strike="noStrike" cap="none" normalizeH="0" baseline="0" dirty="0" smtClean="0">
                        <a:ln>
                          <a:noFill/>
                        </a:ln>
                        <a:solidFill>
                          <a:schemeClr val="accent4">
                            <a:lumMod val="10000"/>
                          </a:schemeClr>
                        </a:solidFill>
                        <a:effectLst/>
                        <a:latin typeface="Calibri" pitchFamily="34" charset="0"/>
                        <a:cs typeface="Majidi" pitchFamily="2" charset="-78"/>
                      </a:endParaRPr>
                    </a:p>
                  </a:txBody>
                  <a:tcPr anchor="ctr" horzOverflow="overflow">
                    <a:lnL w="9525" cap="flat" cmpd="sng" algn="ctr">
                      <a:solidFill>
                        <a:schemeClr val="accent4">
                          <a:lumMod val="10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1" eaLnBrk="0" fontAlgn="base" latinLnBrk="0" hangingPunct="0">
                        <a:lnSpc>
                          <a:spcPct val="100000"/>
                        </a:lnSpc>
                        <a:spcBef>
                          <a:spcPct val="20000"/>
                        </a:spcBef>
                        <a:spcAft>
                          <a:spcPct val="0"/>
                        </a:spcAft>
                        <a:buClr>
                          <a:srgbClr val="FFFFFF"/>
                        </a:buClr>
                        <a:buSzPct val="90000"/>
                        <a:buFont typeface="Wingdings" pitchFamily="2" charset="2"/>
                        <a:buNone/>
                        <a:tabLst/>
                      </a:pPr>
                      <a:r>
                        <a:rPr kumimoji="0" lang="ar-SA" sz="7200" b="0" i="0" u="none" strike="noStrike" cap="none" normalizeH="0" baseline="0" dirty="0" smtClean="0">
                          <a:ln>
                            <a:noFill/>
                          </a:ln>
                          <a:solidFill>
                            <a:schemeClr val="accent4">
                              <a:lumMod val="10000"/>
                            </a:schemeClr>
                          </a:solidFill>
                          <a:effectLst/>
                          <a:latin typeface="Calibri" pitchFamily="34" charset="0"/>
                          <a:cs typeface="Majidi" pitchFamily="2" charset="-78"/>
                        </a:rPr>
                        <a:t>إِنَّ</a:t>
                      </a:r>
                      <a:endParaRPr kumimoji="0" lang="en-US" sz="7200" b="0" i="0" u="none" strike="noStrike" cap="none" normalizeH="0" baseline="0" dirty="0" smtClean="0">
                        <a:ln>
                          <a:noFill/>
                        </a:ln>
                        <a:solidFill>
                          <a:schemeClr val="accent4">
                            <a:lumMod val="10000"/>
                          </a:schemeClr>
                        </a:solidFill>
                        <a:effectLst/>
                        <a:latin typeface="Calibri" pitchFamily="34" charset="0"/>
                        <a:cs typeface="Majidi" pitchFamily="2" charset="-78"/>
                      </a:endParaRPr>
                    </a:p>
                  </a:txBody>
                  <a:tcPr anchor="b"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cSld>
  <p:clrMapOvr>
    <a:overrideClrMapping bg1="dk2" tx1="lt1" bg2="dk1" tx2="lt2" accent1="accent1" accent2="accent2" accent3="accent3" accent4="accent4" accent5="accent5" accent6="accent6" hlink="hlink" folHlink="folHlink"/>
  </p:clrMapOvr>
  <p:transition advTm="4945"/>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sz="quarter"/>
          </p:nvPr>
        </p:nvSpPr>
        <p:spPr>
          <a:xfrm>
            <a:off x="457200" y="0"/>
            <a:ext cx="8229600" cy="1219200"/>
          </a:xfrm>
        </p:spPr>
        <p:txBody>
          <a:bodyPr/>
          <a:lstStyle/>
          <a:p>
            <a:r>
              <a:rPr lang="ru-RU" sz="4400" dirty="0" smtClean="0"/>
              <a:t>Коран нельзя перевести</a:t>
            </a:r>
            <a:endParaRPr lang="ar-SA" sz="4400" dirty="0" smtClean="0"/>
          </a:p>
        </p:txBody>
      </p:sp>
      <p:sp>
        <p:nvSpPr>
          <p:cNvPr id="7171" name="Rectangle 3"/>
          <p:cNvSpPr>
            <a:spLocks noGrp="1" noChangeArrowheads="1"/>
          </p:cNvSpPr>
          <p:nvPr>
            <p:ph type="subTitle" sz="quarter" idx="1"/>
          </p:nvPr>
        </p:nvSpPr>
        <p:spPr>
          <a:xfrm>
            <a:off x="457200" y="1371600"/>
            <a:ext cx="8229600" cy="4114800"/>
          </a:xfrm>
        </p:spPr>
        <p:txBody>
          <a:bodyPr/>
          <a:lstStyle/>
          <a:p>
            <a:pPr algn="l">
              <a:spcBef>
                <a:spcPct val="50000"/>
              </a:spcBef>
              <a:buClrTx/>
              <a:buSzTx/>
              <a:buFontTx/>
              <a:buNone/>
            </a:pPr>
            <a:r>
              <a:rPr lang="ru-RU" sz="2800" dirty="0" smtClean="0"/>
              <a:t>Например, вот человеческое творение – стихотворение на урду:</a:t>
            </a:r>
          </a:p>
          <a:p>
            <a:pPr algn="l">
              <a:spcBef>
                <a:spcPct val="50000"/>
              </a:spcBef>
              <a:buClrTx/>
              <a:buSzTx/>
              <a:buFontTx/>
              <a:buNone/>
            </a:pPr>
            <a:endParaRPr lang="ru-RU" sz="2800" dirty="0" smtClean="0"/>
          </a:p>
          <a:p>
            <a:pPr algn="l">
              <a:spcBef>
                <a:spcPct val="50000"/>
              </a:spcBef>
              <a:buClrTx/>
              <a:buSzTx/>
              <a:buFontTx/>
              <a:buNone/>
            </a:pPr>
            <a:endParaRPr lang="ru-RU" sz="2800" dirty="0"/>
          </a:p>
          <a:p>
            <a:pPr>
              <a:spcBef>
                <a:spcPct val="50000"/>
              </a:spcBef>
              <a:buClrTx/>
              <a:buSzTx/>
            </a:pPr>
            <a:r>
              <a:rPr lang="en-US" sz="2800" i="1" dirty="0" err="1"/>
              <a:t>Kaise</a:t>
            </a:r>
            <a:r>
              <a:rPr lang="en-US" sz="2800" i="1" dirty="0"/>
              <a:t> </a:t>
            </a:r>
            <a:r>
              <a:rPr lang="en-US" sz="2800" i="1" dirty="0" err="1"/>
              <a:t>kaise</a:t>
            </a:r>
            <a:r>
              <a:rPr lang="en-US" sz="2800" i="1" dirty="0"/>
              <a:t> </a:t>
            </a:r>
            <a:r>
              <a:rPr lang="en-US" sz="2800" i="1" dirty="0" err="1"/>
              <a:t>aise</a:t>
            </a:r>
            <a:r>
              <a:rPr lang="en-US" sz="2800" i="1" dirty="0"/>
              <a:t> </a:t>
            </a:r>
            <a:r>
              <a:rPr lang="en-US" sz="2800" i="1" dirty="0" err="1"/>
              <a:t>waise</a:t>
            </a:r>
            <a:r>
              <a:rPr lang="en-US" sz="2800" i="1" dirty="0"/>
              <a:t> </a:t>
            </a:r>
            <a:r>
              <a:rPr lang="en-US" sz="2800" i="1" dirty="0" err="1"/>
              <a:t>hogaye</a:t>
            </a:r>
            <a:endParaRPr lang="en-US" sz="2800" i="1" dirty="0"/>
          </a:p>
          <a:p>
            <a:pPr>
              <a:spcBef>
                <a:spcPct val="50000"/>
              </a:spcBef>
              <a:buClrTx/>
              <a:buSzTx/>
            </a:pPr>
            <a:r>
              <a:rPr lang="en-US" sz="2800" i="1" dirty="0" err="1"/>
              <a:t>Aise</a:t>
            </a:r>
            <a:r>
              <a:rPr lang="en-US" sz="2800" i="1" dirty="0"/>
              <a:t> </a:t>
            </a:r>
            <a:r>
              <a:rPr lang="en-US" sz="2800" i="1" dirty="0" err="1"/>
              <a:t>waise</a:t>
            </a:r>
            <a:r>
              <a:rPr lang="en-US" sz="2800" i="1" dirty="0"/>
              <a:t> </a:t>
            </a:r>
            <a:r>
              <a:rPr lang="en-US" sz="2800" i="1" dirty="0" err="1"/>
              <a:t>kaise</a:t>
            </a:r>
            <a:r>
              <a:rPr lang="en-US" sz="2800" i="1" dirty="0"/>
              <a:t> </a:t>
            </a:r>
            <a:r>
              <a:rPr lang="en-US" sz="2800" i="1" dirty="0" err="1"/>
              <a:t>kaise</a:t>
            </a:r>
            <a:r>
              <a:rPr lang="en-US" sz="2800" i="1" dirty="0"/>
              <a:t> </a:t>
            </a:r>
            <a:r>
              <a:rPr lang="en-US" sz="2800" i="1" dirty="0" err="1" smtClean="0"/>
              <a:t>hogaye</a:t>
            </a:r>
            <a:endParaRPr lang="ru-RU" sz="2800" i="1" dirty="0" smtClean="0"/>
          </a:p>
          <a:p>
            <a:pPr algn="l">
              <a:spcBef>
                <a:spcPct val="50000"/>
              </a:spcBef>
              <a:buClrTx/>
              <a:buSzTx/>
            </a:pPr>
            <a:r>
              <a:rPr lang="ru-RU" sz="2800" dirty="0" smtClean="0"/>
              <a:t>Если это нельзя перевести, как же можно перевести речь Аллаха Коран?</a:t>
            </a:r>
            <a:endParaRPr lang="en-US" sz="2800" dirty="0" smtClean="0"/>
          </a:p>
        </p:txBody>
      </p:sp>
      <p:pic>
        <p:nvPicPr>
          <p:cNvPr id="4" name="Picture 5"/>
          <p:cNvPicPr>
            <a:picLocks noChangeAspect="1" noChangeArrowheads="1"/>
          </p:cNvPicPr>
          <p:nvPr/>
        </p:nvPicPr>
        <p:blipFill>
          <a:blip r:embed="rId4" cstate="print"/>
          <a:srcRect/>
          <a:stretch>
            <a:fillRect/>
          </a:stretch>
        </p:blipFill>
        <p:spPr bwMode="auto">
          <a:xfrm>
            <a:off x="3048000" y="2438400"/>
            <a:ext cx="3009900" cy="1038225"/>
          </a:xfrm>
          <a:prstGeom prst="rect">
            <a:avLst/>
          </a:prstGeom>
          <a:noFill/>
          <a:ln w="9525" algn="ctr">
            <a:noFill/>
            <a:miter lim="800000"/>
            <a:headEnd/>
            <a:tailEnd/>
          </a:ln>
        </p:spPr>
      </p:pic>
    </p:spTree>
  </p:cSld>
  <p:clrMapOvr>
    <a:overrideClrMapping bg1="dk2" tx1="lt1" bg2="dk1" tx2="lt2" accent1="accent1" accent2="accent2" accent3="accent3" accent4="accent4" accent5="accent5" accent6="accent6" hlink="hlink" folHlink="folHlink"/>
  </p:clrMapOvr>
  <p:transition advTm="3276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sz="quarter"/>
          </p:nvPr>
        </p:nvSpPr>
        <p:spPr>
          <a:xfrm>
            <a:off x="2057400" y="0"/>
            <a:ext cx="6858000" cy="2106612"/>
          </a:xfrm>
          <a:noFill/>
        </p:spPr>
        <p:txBody>
          <a:bodyPr anchor="b"/>
          <a:lstStyle/>
          <a:p>
            <a:r>
              <a:rPr lang="ar-SA" sz="11700" dirty="0" smtClean="0">
                <a:solidFill>
                  <a:srgbClr val="922E54"/>
                </a:solidFill>
                <a:latin typeface="Times New Roman" pitchFamily="18" charset="0"/>
                <a:cs typeface="Majidi" pitchFamily="2" charset="-78"/>
              </a:rPr>
              <a:t>إِنْ </a:t>
            </a:r>
            <a:r>
              <a:rPr lang="en-US" sz="11700" dirty="0" smtClean="0">
                <a:solidFill>
                  <a:srgbClr val="922E54"/>
                </a:solidFill>
                <a:latin typeface="Times New Roman" pitchFamily="18" charset="0"/>
                <a:cs typeface="Majidi" pitchFamily="2" charset="-78"/>
              </a:rPr>
              <a:t>-</a:t>
            </a:r>
            <a:r>
              <a:rPr lang="ar-SA" sz="11700" dirty="0" smtClean="0">
                <a:solidFill>
                  <a:srgbClr val="922E54"/>
                </a:solidFill>
                <a:latin typeface="Times New Roman" pitchFamily="18" charset="0"/>
                <a:cs typeface="Majidi" pitchFamily="2" charset="-78"/>
              </a:rPr>
              <a:t> إِنَّ </a:t>
            </a:r>
            <a:r>
              <a:rPr lang="en-US" sz="11700" dirty="0" smtClean="0">
                <a:solidFill>
                  <a:srgbClr val="922E54"/>
                </a:solidFill>
                <a:latin typeface="Times New Roman" pitchFamily="18" charset="0"/>
                <a:cs typeface="Majidi" pitchFamily="2" charset="-78"/>
              </a:rPr>
              <a:t>-</a:t>
            </a:r>
            <a:r>
              <a:rPr lang="ar-SA" sz="11700" dirty="0" smtClean="0">
                <a:solidFill>
                  <a:srgbClr val="922E54"/>
                </a:solidFill>
                <a:latin typeface="Times New Roman" pitchFamily="18" charset="0"/>
                <a:cs typeface="Majidi" pitchFamily="2" charset="-78"/>
              </a:rPr>
              <a:t> إِنَّمَا</a:t>
            </a:r>
            <a:endParaRPr lang="en-US" sz="11700" dirty="0" smtClean="0">
              <a:solidFill>
                <a:srgbClr val="922E54"/>
              </a:solidFill>
              <a:latin typeface="Times New Roman" pitchFamily="18" charset="0"/>
              <a:cs typeface="Majidi" pitchFamily="2" charset="-78"/>
            </a:endParaRPr>
          </a:p>
        </p:txBody>
      </p:sp>
      <p:sp>
        <p:nvSpPr>
          <p:cNvPr id="630788" name="Text Box 4"/>
          <p:cNvSpPr txBox="1">
            <a:spLocks noChangeArrowheads="1"/>
          </p:cNvSpPr>
          <p:nvPr/>
        </p:nvSpPr>
        <p:spPr bwMode="auto">
          <a:xfrm rot="20244633">
            <a:off x="229863" y="916342"/>
            <a:ext cx="1493838" cy="701675"/>
          </a:xfrm>
          <a:prstGeom prst="rect">
            <a:avLst/>
          </a:prstGeom>
          <a:solidFill>
            <a:srgbClr val="C00000"/>
          </a:solidFill>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sz="4000" dirty="0" smtClean="0">
                <a:latin typeface="Calibri" pitchFamily="34" charset="0"/>
                <a:cs typeface="Times New Roman" pitchFamily="18" charset="0"/>
              </a:rPr>
              <a:t>2000+</a:t>
            </a:r>
            <a:endParaRPr lang="en-US" sz="4000" baseline="30000" dirty="0">
              <a:latin typeface="Calibri" pitchFamily="34" charset="0"/>
              <a:cs typeface="Times New Roman" pitchFamily="18" charset="0"/>
            </a:endParaRPr>
          </a:p>
        </p:txBody>
      </p:sp>
      <p:graphicFrame>
        <p:nvGraphicFramePr>
          <p:cNvPr id="6" name="Group 29"/>
          <p:cNvGraphicFramePr>
            <a:graphicFrameLocks noGrp="1"/>
          </p:cNvGraphicFramePr>
          <p:nvPr>
            <p:extLst>
              <p:ext uri="{D42A27DB-BD31-4B8C-83A1-F6EECF244321}">
                <p14:modId xmlns:p14="http://schemas.microsoft.com/office/powerpoint/2010/main" val="1004986866"/>
              </p:ext>
            </p:extLst>
          </p:nvPr>
        </p:nvGraphicFramePr>
        <p:xfrm>
          <a:off x="762000" y="2260599"/>
          <a:ext cx="7740650" cy="4064001"/>
        </p:xfrm>
        <a:graphic>
          <a:graphicData uri="http://schemas.openxmlformats.org/drawingml/2006/table">
            <a:tbl>
              <a:tblPr/>
              <a:tblGrid>
                <a:gridCol w="4648200"/>
                <a:gridCol w="1752600"/>
                <a:gridCol w="1339850"/>
              </a:tblGrid>
              <a:tr h="1354138">
                <a:tc>
                  <a:txBody>
                    <a:bodyPr/>
                    <a:lstStyle/>
                    <a:p>
                      <a:pPr marL="0" marR="0" lvl="0" indent="0" algn="r" defTabSz="914400" rtl="1" eaLnBrk="0" fontAlgn="base" latinLnBrk="0" hangingPunct="0">
                        <a:lnSpc>
                          <a:spcPct val="100000"/>
                        </a:lnSpc>
                        <a:spcBef>
                          <a:spcPct val="20000"/>
                        </a:spcBef>
                        <a:spcAft>
                          <a:spcPct val="0"/>
                        </a:spcAft>
                        <a:buClr>
                          <a:srgbClr val="FFFFFF"/>
                        </a:buClr>
                        <a:buSzPct val="90000"/>
                        <a:buFont typeface="Wingdings" pitchFamily="2" charset="2"/>
                        <a:buNone/>
                        <a:tabLst/>
                      </a:pPr>
                      <a:r>
                        <a:rPr kumimoji="0" lang="ar-SA" sz="5400" b="0" i="0" u="none" strike="noStrike" cap="none" normalizeH="0" baseline="0" dirty="0" smtClean="0">
                          <a:ln>
                            <a:noFill/>
                          </a:ln>
                          <a:solidFill>
                            <a:schemeClr val="accent4">
                              <a:lumMod val="10000"/>
                            </a:schemeClr>
                          </a:solidFill>
                          <a:effectLst/>
                          <a:latin typeface="Calibri" pitchFamily="34" charset="0"/>
                          <a:cs typeface="Majidi" pitchFamily="2" charset="-78"/>
                        </a:rPr>
                        <a:t>إِنْ شَاءَ الله</a:t>
                      </a:r>
                      <a:endParaRPr kumimoji="0" lang="en-US" sz="5400" b="0" i="0" u="none" strike="noStrike" cap="none" normalizeH="0" baseline="0" dirty="0" smtClean="0">
                        <a:ln>
                          <a:noFill/>
                        </a:ln>
                        <a:solidFill>
                          <a:schemeClr val="accent4">
                            <a:lumMod val="10000"/>
                          </a:schemeClr>
                        </a:solidFill>
                        <a:effectLst/>
                        <a:latin typeface="Calibri" pitchFamily="34" charset="0"/>
                        <a:cs typeface="Majidi" pitchFamily="2" charset="-78"/>
                      </a:endParaRPr>
                    </a:p>
                  </a:txBody>
                  <a:tcPr anchor="ctr" horzOverflow="overflow">
                    <a:lnL w="28575" cap="flat" cmpd="sng" algn="ctr">
                      <a:solidFill>
                        <a:schemeClr val="tx1"/>
                      </a:solidFill>
                      <a:prstDash val="solid"/>
                      <a:round/>
                      <a:headEnd type="none" w="med" len="med"/>
                      <a:tailEnd type="none" w="med" len="med"/>
                    </a:lnL>
                    <a:lnR w="9525" cap="flat" cmpd="sng" algn="ctr">
                      <a:solidFill>
                        <a:schemeClr val="accent4">
                          <a:lumMod val="10000"/>
                        </a:schemeClr>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1" eaLnBrk="0" fontAlgn="base" latinLnBrk="0" hangingPunct="0">
                        <a:lnSpc>
                          <a:spcPct val="100000"/>
                        </a:lnSpc>
                        <a:spcBef>
                          <a:spcPct val="20000"/>
                        </a:spcBef>
                        <a:spcAft>
                          <a:spcPct val="0"/>
                        </a:spcAft>
                        <a:buClr>
                          <a:srgbClr val="FFFFFF"/>
                        </a:buClr>
                        <a:buSzPct val="90000"/>
                        <a:buFont typeface="Wingdings" pitchFamily="2" charset="2"/>
                        <a:buNone/>
                        <a:tabLst/>
                      </a:pPr>
                      <a:r>
                        <a:rPr kumimoji="0" lang="ru-RU" sz="3600" b="1" i="0" u="none" strike="noStrike" cap="none" normalizeH="0" baseline="0" dirty="0" smtClean="0">
                          <a:ln>
                            <a:noFill/>
                          </a:ln>
                          <a:solidFill>
                            <a:schemeClr val="accent4">
                              <a:lumMod val="10000"/>
                            </a:schemeClr>
                          </a:solidFill>
                          <a:effectLst/>
                          <a:latin typeface="Calibri" pitchFamily="34" charset="0"/>
                          <a:cs typeface="Majidi" pitchFamily="2" charset="-78"/>
                        </a:rPr>
                        <a:t>если</a:t>
                      </a:r>
                      <a:endParaRPr kumimoji="0" lang="en-US" sz="3600" b="1" i="0" u="none" strike="noStrike" cap="none" normalizeH="0" baseline="0" dirty="0" smtClean="0">
                        <a:ln>
                          <a:noFill/>
                        </a:ln>
                        <a:solidFill>
                          <a:schemeClr val="accent4">
                            <a:lumMod val="10000"/>
                          </a:schemeClr>
                        </a:solidFill>
                        <a:effectLst/>
                        <a:latin typeface="Calibri" pitchFamily="34" charset="0"/>
                        <a:cs typeface="Majidi" pitchFamily="2" charset="-78"/>
                      </a:endParaRPr>
                    </a:p>
                  </a:txBody>
                  <a:tcPr anchor="ctr" horzOverflow="overflow">
                    <a:lnL w="9525" cap="flat" cmpd="sng" algn="ctr">
                      <a:solidFill>
                        <a:schemeClr val="accent4">
                          <a:lumMod val="10000"/>
                        </a:schemeClr>
                      </a:solidFill>
                      <a:prstDash val="sysDot"/>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1" eaLnBrk="0" fontAlgn="base" latinLnBrk="0" hangingPunct="0">
                        <a:lnSpc>
                          <a:spcPct val="100000"/>
                        </a:lnSpc>
                        <a:spcBef>
                          <a:spcPct val="20000"/>
                        </a:spcBef>
                        <a:spcAft>
                          <a:spcPct val="0"/>
                        </a:spcAft>
                        <a:buClr>
                          <a:srgbClr val="FFFFFF"/>
                        </a:buClr>
                        <a:buSzPct val="90000"/>
                        <a:buFont typeface="Wingdings" pitchFamily="2" charset="2"/>
                        <a:buNone/>
                        <a:tabLst/>
                      </a:pPr>
                      <a:r>
                        <a:rPr kumimoji="0" lang="ar-SA" sz="7200" b="0" i="0" u="none" strike="noStrike" cap="none" normalizeH="0" baseline="0" dirty="0" smtClean="0">
                          <a:ln>
                            <a:noFill/>
                          </a:ln>
                          <a:solidFill>
                            <a:schemeClr val="accent4">
                              <a:lumMod val="10000"/>
                            </a:schemeClr>
                          </a:solidFill>
                          <a:effectLst/>
                          <a:latin typeface="Calibri" pitchFamily="34" charset="0"/>
                          <a:cs typeface="Majidi" pitchFamily="2" charset="-78"/>
                        </a:rPr>
                        <a:t>إِنْ</a:t>
                      </a:r>
                      <a:endParaRPr kumimoji="0" lang="en-US" sz="7200" b="0" i="0" u="none" strike="noStrike" cap="none" normalizeH="0" baseline="0" dirty="0" smtClean="0">
                        <a:ln>
                          <a:noFill/>
                        </a:ln>
                        <a:solidFill>
                          <a:schemeClr val="accent4">
                            <a:lumMod val="10000"/>
                          </a:schemeClr>
                        </a:solidFill>
                        <a:effectLst/>
                        <a:latin typeface="Calibri" pitchFamily="34" charset="0"/>
                        <a:cs typeface="Majidi" pitchFamily="2" charset="-78"/>
                      </a:endParaRPr>
                    </a:p>
                  </a:txBody>
                  <a:tcPr anchor="b"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355725">
                <a:tc>
                  <a:txBody>
                    <a:bodyPr/>
                    <a:lstStyle/>
                    <a:p>
                      <a:pPr marL="0" marR="0" lvl="0" indent="0" algn="r" defTabSz="914400" rtl="1" eaLnBrk="0" fontAlgn="base" latinLnBrk="0" hangingPunct="0">
                        <a:lnSpc>
                          <a:spcPct val="100000"/>
                        </a:lnSpc>
                        <a:spcBef>
                          <a:spcPct val="20000"/>
                        </a:spcBef>
                        <a:spcAft>
                          <a:spcPct val="0"/>
                        </a:spcAft>
                        <a:buClr>
                          <a:srgbClr val="FFFFFF"/>
                        </a:buClr>
                        <a:buSzPct val="90000"/>
                        <a:buFont typeface="Wingdings" pitchFamily="2" charset="2"/>
                        <a:buNone/>
                        <a:tabLst/>
                      </a:pPr>
                      <a:r>
                        <a:rPr kumimoji="0" lang="ar-SA" sz="5400" b="0" i="0" u="none" strike="noStrike" cap="none" normalizeH="0" baseline="0" dirty="0" smtClean="0">
                          <a:ln>
                            <a:noFill/>
                          </a:ln>
                          <a:solidFill>
                            <a:schemeClr val="accent4">
                              <a:lumMod val="10000"/>
                            </a:schemeClr>
                          </a:solidFill>
                          <a:effectLst/>
                          <a:latin typeface="Calibri" pitchFamily="34" charset="0"/>
                          <a:cs typeface="Majidi" pitchFamily="2" charset="-78"/>
                        </a:rPr>
                        <a:t>إِنَّ اللهَ مَعَ الصَّابِري</a:t>
                      </a:r>
                      <a:r>
                        <a:rPr kumimoji="0" lang="ur-PK" sz="5400" b="0" i="0" u="none" strike="noStrike" cap="none" normalizeH="0" baseline="0" dirty="0" smtClean="0">
                          <a:ln>
                            <a:noFill/>
                          </a:ln>
                          <a:solidFill>
                            <a:schemeClr val="accent4">
                              <a:lumMod val="10000"/>
                            </a:schemeClr>
                          </a:solidFill>
                          <a:effectLst/>
                          <a:latin typeface="Calibri" pitchFamily="34" charset="0"/>
                          <a:cs typeface="Majidi" pitchFamily="2" charset="-78"/>
                        </a:rPr>
                        <a:t>ْ</a:t>
                      </a:r>
                      <a:r>
                        <a:rPr kumimoji="0" lang="ar-SA" sz="5400" b="0" i="0" u="none" strike="noStrike" cap="none" normalizeH="0" baseline="0" dirty="0" smtClean="0">
                          <a:ln>
                            <a:noFill/>
                          </a:ln>
                          <a:solidFill>
                            <a:schemeClr val="accent4">
                              <a:lumMod val="10000"/>
                            </a:schemeClr>
                          </a:solidFill>
                          <a:effectLst/>
                          <a:latin typeface="Calibri" pitchFamily="34" charset="0"/>
                          <a:cs typeface="Majidi" pitchFamily="2" charset="-78"/>
                        </a:rPr>
                        <a:t>ن</a:t>
                      </a:r>
                      <a:endParaRPr kumimoji="0" lang="en-US" sz="5400" b="0" i="0" u="none" strike="noStrike" cap="none" normalizeH="0" baseline="0" dirty="0" smtClean="0">
                        <a:ln>
                          <a:noFill/>
                        </a:ln>
                        <a:solidFill>
                          <a:schemeClr val="accent4">
                            <a:lumMod val="10000"/>
                          </a:schemeClr>
                        </a:solidFill>
                        <a:effectLst/>
                        <a:latin typeface="Calibri" pitchFamily="34" charset="0"/>
                        <a:cs typeface="Majidi" pitchFamily="2" charset="-78"/>
                      </a:endParaRPr>
                    </a:p>
                  </a:txBody>
                  <a:tcPr anchor="ctr" horzOverflow="overflow">
                    <a:lnL w="28575" cap="flat" cmpd="sng" algn="ctr">
                      <a:solidFill>
                        <a:schemeClr val="tx1"/>
                      </a:solidFill>
                      <a:prstDash val="solid"/>
                      <a:round/>
                      <a:headEnd type="none" w="med" len="med"/>
                      <a:tailEnd type="none" w="med" len="med"/>
                    </a:lnL>
                    <a:lnR w="9525" cap="flat" cmpd="sng" algn="ctr">
                      <a:solidFill>
                        <a:schemeClr val="accent4">
                          <a:lumMod val="1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1" eaLnBrk="0" fontAlgn="base" latinLnBrk="0" hangingPunct="0">
                        <a:lnSpc>
                          <a:spcPct val="100000"/>
                        </a:lnSpc>
                        <a:spcBef>
                          <a:spcPct val="20000"/>
                        </a:spcBef>
                        <a:spcAft>
                          <a:spcPct val="0"/>
                        </a:spcAft>
                        <a:buClr>
                          <a:srgbClr val="FFFFFF"/>
                        </a:buClr>
                        <a:buSzPct val="90000"/>
                        <a:buFont typeface="Wingdings" pitchFamily="2" charset="2"/>
                        <a:buNone/>
                        <a:tabLst/>
                      </a:pPr>
                      <a:r>
                        <a:rPr kumimoji="0" lang="ru-RU" sz="1800" b="1" i="0" u="none" strike="noStrike" cap="none" normalizeH="0" baseline="0" dirty="0" smtClean="0">
                          <a:ln>
                            <a:noFill/>
                          </a:ln>
                          <a:solidFill>
                            <a:schemeClr val="accent4">
                              <a:lumMod val="10000"/>
                            </a:schemeClr>
                          </a:solidFill>
                          <a:effectLst/>
                          <a:latin typeface="Calibri" pitchFamily="34" charset="0"/>
                          <a:cs typeface="Majidi" pitchFamily="2" charset="-78"/>
                        </a:rPr>
                        <a:t>действительно</a:t>
                      </a:r>
                      <a:endParaRPr kumimoji="0" lang="en-US" sz="1800" b="1" i="0" u="none" strike="noStrike" cap="none" normalizeH="0" baseline="0" dirty="0" smtClean="0">
                        <a:ln>
                          <a:noFill/>
                        </a:ln>
                        <a:solidFill>
                          <a:schemeClr val="accent4">
                            <a:lumMod val="10000"/>
                          </a:schemeClr>
                        </a:solidFill>
                        <a:effectLst/>
                        <a:latin typeface="Calibri" pitchFamily="34" charset="0"/>
                        <a:cs typeface="Majidi" pitchFamily="2" charset="-78"/>
                      </a:endParaRPr>
                    </a:p>
                  </a:txBody>
                  <a:tcPr anchor="ctr" horzOverflow="overflow">
                    <a:lnL w="9525" cap="flat" cmpd="sng" algn="ctr">
                      <a:solidFill>
                        <a:schemeClr val="accent4">
                          <a:lumMod val="10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1" eaLnBrk="0" fontAlgn="base" latinLnBrk="0" hangingPunct="0">
                        <a:lnSpc>
                          <a:spcPct val="100000"/>
                        </a:lnSpc>
                        <a:spcBef>
                          <a:spcPct val="20000"/>
                        </a:spcBef>
                        <a:spcAft>
                          <a:spcPct val="0"/>
                        </a:spcAft>
                        <a:buClr>
                          <a:srgbClr val="FFFFFF"/>
                        </a:buClr>
                        <a:buSzPct val="90000"/>
                        <a:buFont typeface="Wingdings" pitchFamily="2" charset="2"/>
                        <a:buNone/>
                        <a:tabLst/>
                      </a:pPr>
                      <a:r>
                        <a:rPr kumimoji="0" lang="ar-SA" sz="7200" b="0" i="0" u="none" strike="noStrike" cap="none" normalizeH="0" baseline="0" dirty="0" smtClean="0">
                          <a:ln>
                            <a:noFill/>
                          </a:ln>
                          <a:solidFill>
                            <a:schemeClr val="accent4">
                              <a:lumMod val="10000"/>
                            </a:schemeClr>
                          </a:solidFill>
                          <a:effectLst/>
                          <a:latin typeface="Calibri" pitchFamily="34" charset="0"/>
                          <a:cs typeface="Majidi" pitchFamily="2" charset="-78"/>
                        </a:rPr>
                        <a:t>إِنَّ</a:t>
                      </a:r>
                      <a:endParaRPr kumimoji="0" lang="en-US" sz="7200" b="0" i="0" u="none" strike="noStrike" cap="none" normalizeH="0" baseline="0" dirty="0" smtClean="0">
                        <a:ln>
                          <a:noFill/>
                        </a:ln>
                        <a:solidFill>
                          <a:schemeClr val="accent4">
                            <a:lumMod val="10000"/>
                          </a:schemeClr>
                        </a:solidFill>
                        <a:effectLst/>
                        <a:latin typeface="Calibri" pitchFamily="34" charset="0"/>
                        <a:cs typeface="Majidi" pitchFamily="2" charset="-78"/>
                      </a:endParaRPr>
                    </a:p>
                  </a:txBody>
                  <a:tcPr anchor="b"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354138">
                <a:tc>
                  <a:txBody>
                    <a:bodyPr/>
                    <a:lstStyle/>
                    <a:p>
                      <a:pPr marL="0" marR="0" lvl="0" indent="0" algn="r" defTabSz="914400" rtl="1" eaLnBrk="0" fontAlgn="base" latinLnBrk="0" hangingPunct="0">
                        <a:lnSpc>
                          <a:spcPct val="100000"/>
                        </a:lnSpc>
                        <a:spcBef>
                          <a:spcPct val="20000"/>
                        </a:spcBef>
                        <a:spcAft>
                          <a:spcPct val="0"/>
                        </a:spcAft>
                        <a:buClr>
                          <a:srgbClr val="FFFFFF"/>
                        </a:buClr>
                        <a:buSzPct val="90000"/>
                        <a:buFont typeface="Wingdings" pitchFamily="2" charset="2"/>
                        <a:buNone/>
                        <a:tabLst/>
                      </a:pPr>
                      <a:r>
                        <a:rPr kumimoji="0" lang="ur-PK" sz="5400" b="0" i="0" u="none" strike="noStrike" cap="none" normalizeH="0" baseline="0" dirty="0" smtClean="0">
                          <a:ln>
                            <a:noFill/>
                          </a:ln>
                          <a:solidFill>
                            <a:schemeClr val="accent4">
                              <a:lumMod val="10000"/>
                            </a:schemeClr>
                          </a:solidFill>
                          <a:effectLst/>
                          <a:latin typeface="Calibri" pitchFamily="34" charset="0"/>
                          <a:cs typeface="Majidi" pitchFamily="2" charset="-78"/>
                        </a:rPr>
                        <a:t>إِنَّمَا الْأَعْمَالُ بِالنِّيَّات</a:t>
                      </a:r>
                      <a:r>
                        <a:rPr kumimoji="0" lang="ar-SA" sz="5400" b="0" i="0" u="none" strike="noStrike" cap="none" normalizeH="0" baseline="0" dirty="0" smtClean="0">
                          <a:ln>
                            <a:noFill/>
                          </a:ln>
                          <a:solidFill>
                            <a:schemeClr val="accent4">
                              <a:lumMod val="10000"/>
                            </a:schemeClr>
                          </a:solidFill>
                          <a:effectLst/>
                          <a:latin typeface="Calibri" pitchFamily="34" charset="0"/>
                          <a:cs typeface="Majidi" pitchFamily="2" charset="-78"/>
                        </a:rPr>
                        <a:t>ِ</a:t>
                      </a:r>
                      <a:endParaRPr kumimoji="0" lang="en-US" sz="5400" b="0" i="0" u="none" strike="noStrike" cap="none" normalizeH="0" baseline="0" dirty="0" smtClean="0">
                        <a:ln>
                          <a:noFill/>
                        </a:ln>
                        <a:solidFill>
                          <a:schemeClr val="accent4">
                            <a:lumMod val="10000"/>
                          </a:schemeClr>
                        </a:solidFill>
                        <a:effectLst/>
                        <a:latin typeface="Calibri" pitchFamily="34" charset="0"/>
                        <a:cs typeface="Majidi" pitchFamily="2" charset="-78"/>
                      </a:endParaRPr>
                    </a:p>
                  </a:txBody>
                  <a:tcPr anchor="ctr" horzOverflow="overflow">
                    <a:lnL w="28575" cap="flat" cmpd="sng" algn="ctr">
                      <a:solidFill>
                        <a:schemeClr val="tx1"/>
                      </a:solidFill>
                      <a:prstDash val="solid"/>
                      <a:round/>
                      <a:headEnd type="none" w="med" len="med"/>
                      <a:tailEnd type="none" w="med" len="med"/>
                    </a:lnL>
                    <a:lnR w="9525" cap="flat" cmpd="sng" algn="ctr">
                      <a:solidFill>
                        <a:schemeClr val="accent4">
                          <a:lumMod val="1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1" eaLnBrk="0" fontAlgn="base" latinLnBrk="0" hangingPunct="0">
                        <a:lnSpc>
                          <a:spcPct val="100000"/>
                        </a:lnSpc>
                        <a:spcBef>
                          <a:spcPct val="20000"/>
                        </a:spcBef>
                        <a:spcAft>
                          <a:spcPct val="0"/>
                        </a:spcAft>
                        <a:buClr>
                          <a:srgbClr val="FFFFFF"/>
                        </a:buClr>
                        <a:buSzPct val="90000"/>
                        <a:buFont typeface="Wingdings" pitchFamily="2" charset="2"/>
                        <a:buNone/>
                        <a:tabLst/>
                      </a:pPr>
                      <a:r>
                        <a:rPr kumimoji="0" lang="ru-RU" sz="3600" b="1" i="0" u="none" strike="noStrike" cap="none" normalizeH="0" baseline="0" dirty="0" smtClean="0">
                          <a:ln>
                            <a:noFill/>
                          </a:ln>
                          <a:solidFill>
                            <a:schemeClr val="accent4">
                              <a:lumMod val="10000"/>
                            </a:schemeClr>
                          </a:solidFill>
                          <a:effectLst/>
                          <a:latin typeface="Calibri" pitchFamily="34" charset="0"/>
                          <a:cs typeface="Majidi" pitchFamily="2" charset="-78"/>
                        </a:rPr>
                        <a:t>только</a:t>
                      </a:r>
                      <a:endParaRPr kumimoji="0" lang="en-US" sz="3600" b="1" i="0" u="none" strike="noStrike" cap="none" normalizeH="0" baseline="0" dirty="0" smtClean="0">
                        <a:ln>
                          <a:noFill/>
                        </a:ln>
                        <a:solidFill>
                          <a:schemeClr val="accent4">
                            <a:lumMod val="10000"/>
                          </a:schemeClr>
                        </a:solidFill>
                        <a:effectLst/>
                        <a:latin typeface="Calibri" pitchFamily="34" charset="0"/>
                        <a:cs typeface="Majidi" pitchFamily="2" charset="-78"/>
                      </a:endParaRPr>
                    </a:p>
                  </a:txBody>
                  <a:tcPr anchor="ctr" horzOverflow="overflow">
                    <a:lnL w="9525" cap="flat" cmpd="sng" algn="ctr">
                      <a:solidFill>
                        <a:schemeClr val="accent4">
                          <a:lumMod val="10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1" eaLnBrk="0" fontAlgn="base" latinLnBrk="0" hangingPunct="0">
                        <a:lnSpc>
                          <a:spcPct val="100000"/>
                        </a:lnSpc>
                        <a:spcBef>
                          <a:spcPct val="20000"/>
                        </a:spcBef>
                        <a:spcAft>
                          <a:spcPct val="0"/>
                        </a:spcAft>
                        <a:buClr>
                          <a:srgbClr val="FFFFFF"/>
                        </a:buClr>
                        <a:buSzPct val="90000"/>
                        <a:buFont typeface="Wingdings" pitchFamily="2" charset="2"/>
                        <a:buNone/>
                        <a:tabLst/>
                      </a:pPr>
                      <a:r>
                        <a:rPr kumimoji="0" lang="ur-PK" sz="6600" b="0" i="0" u="none" strike="noStrike" cap="none" normalizeH="0" baseline="0" dirty="0" smtClean="0">
                          <a:ln>
                            <a:noFill/>
                          </a:ln>
                          <a:solidFill>
                            <a:schemeClr val="accent4">
                              <a:lumMod val="10000"/>
                            </a:schemeClr>
                          </a:solidFill>
                          <a:effectLst/>
                          <a:latin typeface="Calibri" pitchFamily="34" charset="0"/>
                          <a:cs typeface="Majidi" pitchFamily="2" charset="-78"/>
                        </a:rPr>
                        <a:t>إِنَّمَا</a:t>
                      </a:r>
                      <a:endParaRPr kumimoji="0" lang="en-US" sz="6600" b="0" i="0" u="none" strike="noStrike" cap="none" normalizeH="0" baseline="0" dirty="0" smtClean="0">
                        <a:ln>
                          <a:noFill/>
                        </a:ln>
                        <a:solidFill>
                          <a:schemeClr val="accent4">
                            <a:lumMod val="10000"/>
                          </a:schemeClr>
                        </a:solidFill>
                        <a:effectLst/>
                        <a:latin typeface="Calibri" pitchFamily="34" charset="0"/>
                        <a:cs typeface="Majidi" pitchFamily="2" charset="-78"/>
                      </a:endParaRPr>
                    </a:p>
                  </a:txBody>
                  <a:tcPr anchor="b"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cSld>
  <p:clrMapOvr>
    <a:overrideClrMapping bg1="dk2" tx1="lt1" bg2="dk1" tx2="lt2" accent1="accent1" accent2="accent2" accent3="accent3" accent4="accent4" accent5="accent5" accent6="accent6" hlink="hlink" folHlink="folHlink"/>
  </p:clrMapOvr>
  <p:transition advTm="72634"/>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sz="quarter"/>
          </p:nvPr>
        </p:nvSpPr>
        <p:spPr>
          <a:xfrm>
            <a:off x="457200" y="228600"/>
            <a:ext cx="8229600" cy="533400"/>
          </a:xfrm>
        </p:spPr>
        <p:txBody>
          <a:bodyPr/>
          <a:lstStyle/>
          <a:p>
            <a:r>
              <a:rPr lang="ru-RU" sz="3600" dirty="0" smtClean="0">
                <a:solidFill>
                  <a:schemeClr val="tx1"/>
                </a:solidFill>
              </a:rPr>
              <a:t>Легко понимать</a:t>
            </a:r>
            <a:endParaRPr lang="en-US" sz="3600" dirty="0" smtClean="0">
              <a:solidFill>
                <a:schemeClr val="tx1"/>
              </a:solidFill>
            </a:endParaRPr>
          </a:p>
        </p:txBody>
      </p:sp>
      <p:pic>
        <p:nvPicPr>
          <p:cNvPr id="29" name="Picture 6"/>
          <p:cNvPicPr>
            <a:picLocks noChangeAspect="1"/>
          </p:cNvPicPr>
          <p:nvPr/>
        </p:nvPicPr>
        <p:blipFill>
          <a:blip r:embed="rId4" cstate="print"/>
          <a:srcRect/>
          <a:stretch>
            <a:fillRect/>
          </a:stretch>
        </p:blipFill>
        <p:spPr bwMode="auto">
          <a:xfrm>
            <a:off x="228600" y="1217613"/>
            <a:ext cx="8686800" cy="2211387"/>
          </a:xfrm>
          <a:prstGeom prst="rect">
            <a:avLst/>
          </a:prstGeom>
          <a:noFill/>
          <a:ln w="9525">
            <a:noFill/>
            <a:miter lim="800000"/>
            <a:headEnd/>
            <a:tailEnd/>
          </a:ln>
        </p:spPr>
      </p:pic>
      <p:graphicFrame>
        <p:nvGraphicFramePr>
          <p:cNvPr id="30" name="Group 22"/>
          <p:cNvGraphicFramePr>
            <a:graphicFrameLocks/>
          </p:cNvGraphicFramePr>
          <p:nvPr/>
        </p:nvGraphicFramePr>
        <p:xfrm>
          <a:off x="457199" y="1447800"/>
          <a:ext cx="8229601" cy="1752600"/>
        </p:xfrm>
        <a:graphic>
          <a:graphicData uri="http://schemas.openxmlformats.org/drawingml/2006/table">
            <a:tbl>
              <a:tblPr rtl="1"/>
              <a:tblGrid>
                <a:gridCol w="1796528"/>
                <a:gridCol w="2349648"/>
                <a:gridCol w="1797424"/>
                <a:gridCol w="2286001"/>
              </a:tblGrid>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وَلَقَدْ</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يَسَّرْنَا </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الْقُرْاٰنَ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لِلذِّكْرِ</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r>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kern="1200" dirty="0" smtClean="0">
                          <a:solidFill>
                            <a:schemeClr val="tx1">
                              <a:lumMod val="50000"/>
                            </a:schemeClr>
                          </a:solidFill>
                          <a:latin typeface="Calibri" pitchFamily="34" charset="0"/>
                          <a:ea typeface="+mn-ea"/>
                          <a:cs typeface="Alvi Nastaleeq" pitchFamily="2" charset="-78"/>
                        </a:rPr>
                        <a:t>И</a:t>
                      </a:r>
                      <a:r>
                        <a:rPr lang="ru-RU" sz="2000" b="1" kern="1200" baseline="0" dirty="0" smtClean="0">
                          <a:solidFill>
                            <a:schemeClr val="tx1">
                              <a:lumMod val="50000"/>
                            </a:schemeClr>
                          </a:solidFill>
                          <a:latin typeface="Calibri" pitchFamily="34" charset="0"/>
                          <a:ea typeface="+mn-ea"/>
                          <a:cs typeface="Alvi Nastaleeq" pitchFamily="2" charset="-78"/>
                        </a:rPr>
                        <a:t> действительно</a:t>
                      </a:r>
                      <a:endParaRPr lang="en-US" sz="20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Мы облегчили</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Коран</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для понимания и запоминания</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Tree>
  </p:cSld>
  <p:clrMapOvr>
    <a:overrideClrMapping bg1="dk2" tx1="lt1" bg2="dk1" tx2="lt2" accent1="accent1" accent2="accent2" accent3="accent3" accent4="accent4" accent5="accent5" accent6="accent6" hlink="hlink" folHlink="folHlink"/>
  </p:clrMapOvr>
  <p:transition advTm="7457"/>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sz="quarter"/>
          </p:nvPr>
        </p:nvSpPr>
        <p:spPr>
          <a:xfrm>
            <a:off x="457200" y="49213"/>
            <a:ext cx="8229600" cy="941387"/>
          </a:xfrm>
        </p:spPr>
        <p:txBody>
          <a:bodyPr/>
          <a:lstStyle/>
          <a:p>
            <a:r>
              <a:rPr lang="ru-RU" sz="3600" dirty="0" smtClean="0">
                <a:solidFill>
                  <a:schemeClr val="tx1"/>
                </a:solidFill>
              </a:rPr>
              <a:t>Не только легко, но и почетно</a:t>
            </a:r>
            <a:endParaRPr lang="en-US" sz="3600" dirty="0" smtClean="0">
              <a:solidFill>
                <a:schemeClr val="tx1"/>
              </a:solidFill>
            </a:endParaRPr>
          </a:p>
        </p:txBody>
      </p:sp>
      <p:pic>
        <p:nvPicPr>
          <p:cNvPr id="29" name="Picture 6"/>
          <p:cNvPicPr>
            <a:picLocks noChangeAspect="1"/>
          </p:cNvPicPr>
          <p:nvPr/>
        </p:nvPicPr>
        <p:blipFill>
          <a:blip r:embed="rId4" cstate="print"/>
          <a:srcRect/>
          <a:stretch>
            <a:fillRect/>
          </a:stretch>
        </p:blipFill>
        <p:spPr bwMode="auto">
          <a:xfrm>
            <a:off x="228600" y="1217613"/>
            <a:ext cx="8686800" cy="2211387"/>
          </a:xfrm>
          <a:prstGeom prst="rect">
            <a:avLst/>
          </a:prstGeom>
          <a:noFill/>
          <a:ln w="9525">
            <a:noFill/>
            <a:miter lim="800000"/>
            <a:headEnd/>
            <a:tailEnd/>
          </a:ln>
        </p:spPr>
      </p:pic>
      <p:graphicFrame>
        <p:nvGraphicFramePr>
          <p:cNvPr id="30" name="Group 22"/>
          <p:cNvGraphicFramePr>
            <a:graphicFrameLocks/>
          </p:cNvGraphicFramePr>
          <p:nvPr/>
        </p:nvGraphicFramePr>
        <p:xfrm>
          <a:off x="457199" y="1447800"/>
          <a:ext cx="8229601" cy="1752600"/>
        </p:xfrm>
        <a:graphic>
          <a:graphicData uri="http://schemas.openxmlformats.org/drawingml/2006/table">
            <a:tbl>
              <a:tblPr rtl="1"/>
              <a:tblGrid>
                <a:gridCol w="1659368"/>
                <a:gridCol w="1838660"/>
                <a:gridCol w="2541494"/>
                <a:gridCol w="2190079"/>
              </a:tblGrid>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خَيْرُكُمْ</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مَّنْ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C1EDFB"/>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تَعَلَّمَ الْقُرْآنَ</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وَعَلَّمَه</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r>
              <a:tr h="876300">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лучший </a:t>
                      </a:r>
                      <a:r>
                        <a:rPr lang="en-IN" sz="2500" b="1" kern="1200" dirty="0" smtClean="0">
                          <a:solidFill>
                            <a:schemeClr val="tx1">
                              <a:lumMod val="50000"/>
                            </a:schemeClr>
                          </a:solidFill>
                          <a:latin typeface="Calibri" pitchFamily="34" charset="0"/>
                          <a:ea typeface="+mn-ea"/>
                          <a:cs typeface="Alvi Nastaleeq" pitchFamily="2" charset="-78"/>
                        </a:rPr>
                        <a:t>[</a:t>
                      </a:r>
                      <a:r>
                        <a:rPr lang="ru-RU" sz="2500" b="1" kern="1200" dirty="0" smtClean="0">
                          <a:solidFill>
                            <a:schemeClr val="tx1">
                              <a:lumMod val="50000"/>
                            </a:schemeClr>
                          </a:solidFill>
                          <a:latin typeface="Calibri" pitchFamily="34" charset="0"/>
                          <a:ea typeface="+mn-ea"/>
                          <a:cs typeface="Alvi Nastaleeq" pitchFamily="2" charset="-78"/>
                        </a:rPr>
                        <a:t>из</a:t>
                      </a:r>
                      <a:r>
                        <a:rPr lang="en-IN" sz="2500" b="1" kern="1200" dirty="0" smtClean="0">
                          <a:solidFill>
                            <a:schemeClr val="tx1">
                              <a:lumMod val="50000"/>
                            </a:schemeClr>
                          </a:solidFill>
                          <a:latin typeface="Calibri" pitchFamily="34" charset="0"/>
                          <a:ea typeface="+mn-ea"/>
                          <a:cs typeface="Alvi Nastaleeq" pitchFamily="2" charset="-78"/>
                        </a:rPr>
                        <a:t>]</a:t>
                      </a:r>
                      <a:r>
                        <a:rPr lang="ru-RU" sz="2500" b="1" kern="1200" dirty="0" smtClean="0">
                          <a:solidFill>
                            <a:schemeClr val="tx1">
                              <a:lumMod val="50000"/>
                            </a:schemeClr>
                          </a:solidFill>
                          <a:latin typeface="Calibri" pitchFamily="34" charset="0"/>
                          <a:ea typeface="+mn-ea"/>
                          <a:cs typeface="Alvi Nastaleeq" pitchFamily="2" charset="-78"/>
                        </a:rPr>
                        <a:t> вас</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(тот) кто</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учит</a:t>
                      </a:r>
                      <a:r>
                        <a:rPr lang="ru-RU" sz="2500" b="1" kern="1200" baseline="0" dirty="0" smtClean="0">
                          <a:solidFill>
                            <a:schemeClr val="tx1">
                              <a:lumMod val="50000"/>
                            </a:schemeClr>
                          </a:solidFill>
                          <a:latin typeface="Calibri" pitchFamily="34" charset="0"/>
                          <a:ea typeface="+mn-ea"/>
                          <a:cs typeface="Alvi Nastaleeq" pitchFamily="2" charset="-78"/>
                        </a:rPr>
                        <a:t> Коран</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обучает ему</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
        <p:nvSpPr>
          <p:cNvPr id="31" name="Rectangle 21"/>
          <p:cNvSpPr>
            <a:spLocks noChangeArrowheads="1"/>
          </p:cNvSpPr>
          <p:nvPr/>
        </p:nvSpPr>
        <p:spPr bwMode="auto">
          <a:xfrm>
            <a:off x="457200" y="1947339"/>
            <a:ext cx="753732" cy="369332"/>
          </a:xfrm>
          <a:prstGeom prst="rect">
            <a:avLst/>
          </a:prstGeom>
          <a:noFill/>
          <a:ln w="9525">
            <a:noFill/>
            <a:miter lim="800000"/>
            <a:headEnd/>
            <a:tailEnd/>
          </a:ln>
        </p:spPr>
        <p:txBody>
          <a:bodyPr wrap="none">
            <a:spAutoFit/>
          </a:bodyPr>
          <a:lstStyle/>
          <a:p>
            <a:pPr rtl="1"/>
            <a:r>
              <a:rPr lang="ar-SA" sz="1800" dirty="0">
                <a:solidFill>
                  <a:schemeClr val="accent4">
                    <a:lumMod val="10000"/>
                  </a:schemeClr>
                </a:solidFill>
                <a:latin typeface="Calibri" pitchFamily="34" charset="0"/>
                <a:cs typeface="Majidi" pitchFamily="2" charset="-78"/>
              </a:rPr>
              <a:t>(بخارى)</a:t>
            </a:r>
          </a:p>
        </p:txBody>
      </p:sp>
    </p:spTree>
  </p:cSld>
  <p:clrMapOvr>
    <a:overrideClrMapping bg1="dk2" tx1="lt1" bg2="dk1" tx2="lt2" accent1="accent1" accent2="accent2" accent3="accent3" accent4="accent4" accent5="accent5" accent6="accent6" hlink="hlink" folHlink="folHlink"/>
  </p:clrMapOvr>
  <p:transition advTm="2606"/>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sz="quarter"/>
          </p:nvPr>
        </p:nvSpPr>
        <p:spPr>
          <a:xfrm>
            <a:off x="0" y="0"/>
            <a:ext cx="9067800" cy="990600"/>
          </a:xfrm>
        </p:spPr>
        <p:txBody>
          <a:bodyPr/>
          <a:lstStyle/>
          <a:p>
            <a:r>
              <a:rPr lang="ru-RU" sz="3600" dirty="0" smtClean="0">
                <a:solidFill>
                  <a:schemeClr val="tx1"/>
                </a:solidFill>
              </a:rPr>
              <a:t>Самое важное – намерение </a:t>
            </a:r>
            <a:endParaRPr lang="en-US" sz="3600" dirty="0" smtClean="0">
              <a:solidFill>
                <a:schemeClr val="tx1"/>
              </a:solidFill>
            </a:endParaRPr>
          </a:p>
        </p:txBody>
      </p:sp>
      <p:pic>
        <p:nvPicPr>
          <p:cNvPr id="26" name="Picture 25"/>
          <p:cNvPicPr>
            <a:picLocks noChangeAspect="1"/>
          </p:cNvPicPr>
          <p:nvPr/>
        </p:nvPicPr>
        <p:blipFill>
          <a:blip r:embed="rId4" cstate="print"/>
          <a:srcRect/>
          <a:stretch>
            <a:fillRect/>
          </a:stretch>
        </p:blipFill>
        <p:spPr bwMode="auto">
          <a:xfrm>
            <a:off x="228600" y="1217613"/>
            <a:ext cx="8686800" cy="2211387"/>
          </a:xfrm>
          <a:prstGeom prst="rect">
            <a:avLst/>
          </a:prstGeom>
          <a:noFill/>
          <a:ln w="9525">
            <a:noFill/>
            <a:miter lim="800000"/>
            <a:headEnd/>
            <a:tailEnd/>
          </a:ln>
        </p:spPr>
      </p:pic>
      <p:graphicFrame>
        <p:nvGraphicFramePr>
          <p:cNvPr id="27" name="Group 22"/>
          <p:cNvGraphicFramePr>
            <a:graphicFrameLocks/>
          </p:cNvGraphicFramePr>
          <p:nvPr>
            <p:extLst>
              <p:ext uri="{D42A27DB-BD31-4B8C-83A1-F6EECF244321}">
                <p14:modId xmlns:p14="http://schemas.microsoft.com/office/powerpoint/2010/main" val="3019775982"/>
              </p:ext>
            </p:extLst>
          </p:nvPr>
        </p:nvGraphicFramePr>
        <p:xfrm>
          <a:off x="457199" y="1447800"/>
          <a:ext cx="8229601" cy="1751013"/>
        </p:xfrm>
        <a:graphic>
          <a:graphicData uri="http://schemas.openxmlformats.org/drawingml/2006/table">
            <a:tbl>
              <a:tblPr rtl="1"/>
              <a:tblGrid>
                <a:gridCol w="1775012"/>
                <a:gridCol w="3350110"/>
                <a:gridCol w="3104479"/>
              </a:tblGrid>
              <a:tr h="1034011">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اِنَّمَا</a:t>
                      </a:r>
                    </a:p>
                  </a:txBody>
                  <a:tcPr marL="0" marR="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ur-PK" sz="5000" b="0" kern="1200" dirty="0" smtClean="0">
                          <a:solidFill>
                            <a:srgbClr val="922E54"/>
                          </a:solidFill>
                          <a:latin typeface="Calibri" pitchFamily="34" charset="0"/>
                          <a:ea typeface="+mn-ea"/>
                          <a:cs typeface="Majidi" pitchFamily="2" charset="-78"/>
                        </a:rPr>
                        <a:t>الْأَعْمَالُ</a:t>
                      </a:r>
                    </a:p>
                  </a:txBody>
                  <a:tcPr marL="0" marR="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000" b="0" kern="1200" dirty="0" smtClean="0">
                          <a:solidFill>
                            <a:srgbClr val="922E54"/>
                          </a:solidFill>
                          <a:latin typeface="Calibri" pitchFamily="34" charset="0"/>
                          <a:ea typeface="+mn-ea"/>
                          <a:cs typeface="Majidi" pitchFamily="2" charset="-78"/>
                        </a:rPr>
                        <a:t>بِالنِّيَّاتِ</a:t>
                      </a:r>
                      <a:endParaRPr lang="en-US" sz="5000" b="0" kern="1200" dirty="0" smtClean="0">
                        <a:solidFill>
                          <a:srgbClr val="922E54"/>
                        </a:solidFill>
                        <a:latin typeface="Calibri" pitchFamily="34" charset="0"/>
                        <a:ea typeface="+mn-ea"/>
                        <a:cs typeface="Majidi" pitchFamily="2" charset="-78"/>
                        <a:sym typeface="AGA Arabesque" pitchFamily="2" charset="2"/>
                      </a:endParaRPr>
                    </a:p>
                  </a:txBody>
                  <a:tcPr marL="0" marR="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2E54"/>
                      </a:solidFill>
                      <a:prstDash val="sysDot"/>
                      <a:round/>
                      <a:headEnd type="none" w="med" len="med"/>
                      <a:tailEnd type="none" w="med" len="med"/>
                    </a:lnB>
                    <a:lnTlToBr>
                      <a:noFill/>
                    </a:lnTlToBr>
                    <a:lnBlToTr>
                      <a:noFill/>
                    </a:lnBlToTr>
                    <a:solidFill>
                      <a:schemeClr val="tx1"/>
                    </a:solidFill>
                  </a:tcPr>
                </a:tc>
              </a:tr>
              <a:tr h="717002">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только</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noFill/>
                      <a:prstDash val="solid"/>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дела</a:t>
                      </a:r>
                      <a:r>
                        <a:rPr lang="ru-RU" sz="2500" b="1" kern="1200" baseline="0" dirty="0" smtClean="0">
                          <a:solidFill>
                            <a:schemeClr val="tx1">
                              <a:lumMod val="50000"/>
                            </a:schemeClr>
                          </a:solidFill>
                          <a:latin typeface="Calibri" pitchFamily="34" charset="0"/>
                          <a:ea typeface="+mn-ea"/>
                          <a:cs typeface="Alvi Nastaleeq" pitchFamily="2" charset="-78"/>
                        </a:rPr>
                        <a:t> (оцениваются)</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solidFill>
                        <a:srgbClr val="922E54"/>
                      </a:solidFill>
                      <a:prstDash val="sysDot"/>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500" b="1" kern="1200" dirty="0" smtClean="0">
                          <a:solidFill>
                            <a:schemeClr val="tx1">
                              <a:lumMod val="50000"/>
                            </a:schemeClr>
                          </a:solidFill>
                          <a:latin typeface="Calibri" pitchFamily="34" charset="0"/>
                          <a:ea typeface="+mn-ea"/>
                          <a:cs typeface="Alvi Nastaleeq" pitchFamily="2" charset="-78"/>
                        </a:rPr>
                        <a:t>по</a:t>
                      </a:r>
                      <a:r>
                        <a:rPr lang="ru-RU" sz="2500" b="1" kern="1200" baseline="0" dirty="0" smtClean="0">
                          <a:solidFill>
                            <a:schemeClr val="tx1">
                              <a:lumMod val="50000"/>
                            </a:schemeClr>
                          </a:solidFill>
                          <a:latin typeface="Calibri" pitchFamily="34" charset="0"/>
                          <a:ea typeface="+mn-ea"/>
                          <a:cs typeface="Alvi Nastaleeq" pitchFamily="2" charset="-78"/>
                        </a:rPr>
                        <a:t> </a:t>
                      </a:r>
                      <a:r>
                        <a:rPr lang="ru-RU" sz="2500" b="1" kern="1200" dirty="0" smtClean="0">
                          <a:solidFill>
                            <a:schemeClr val="tx1">
                              <a:lumMod val="50000"/>
                            </a:schemeClr>
                          </a:solidFill>
                          <a:latin typeface="Calibri" pitchFamily="34" charset="0"/>
                          <a:ea typeface="+mn-ea"/>
                          <a:cs typeface="Alvi Nastaleeq" pitchFamily="2" charset="-78"/>
                        </a:rPr>
                        <a:t>намерениям</a:t>
                      </a:r>
                      <a:endParaRPr lang="en-US" sz="2500" b="1" kern="1200" dirty="0" smtClean="0">
                        <a:solidFill>
                          <a:schemeClr val="tx1">
                            <a:lumMod val="50000"/>
                          </a:schemeClr>
                        </a:solidFill>
                        <a:latin typeface="Calibri" pitchFamily="34" charset="0"/>
                        <a:ea typeface="+mn-ea"/>
                        <a:cs typeface="Alvi Nastaleeq" pitchFamily="2" charset="-78"/>
                      </a:endParaRPr>
                    </a:p>
                  </a:txBody>
                  <a:tcPr marL="0" marR="0" anchor="ctr" horzOverflow="overflow">
                    <a:lnL w="12700" cap="flat" cmpd="sng" algn="ctr">
                      <a:solidFill>
                        <a:srgbClr val="922E54"/>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922E54"/>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r>
            </a:tbl>
          </a:graphicData>
        </a:graphic>
      </p:graphicFrame>
      <p:sp>
        <p:nvSpPr>
          <p:cNvPr id="28" name="Rectangle 21"/>
          <p:cNvSpPr>
            <a:spLocks noChangeArrowheads="1"/>
          </p:cNvSpPr>
          <p:nvPr/>
        </p:nvSpPr>
        <p:spPr bwMode="auto">
          <a:xfrm>
            <a:off x="478716" y="1816455"/>
            <a:ext cx="753732" cy="369332"/>
          </a:xfrm>
          <a:prstGeom prst="rect">
            <a:avLst/>
          </a:prstGeom>
          <a:noFill/>
          <a:ln w="9525">
            <a:noFill/>
            <a:miter lim="800000"/>
            <a:headEnd/>
            <a:tailEnd/>
          </a:ln>
        </p:spPr>
        <p:txBody>
          <a:bodyPr wrap="none">
            <a:spAutoFit/>
          </a:bodyPr>
          <a:lstStyle/>
          <a:p>
            <a:pPr rtl="1"/>
            <a:r>
              <a:rPr lang="ar-SA" sz="1800" dirty="0">
                <a:solidFill>
                  <a:schemeClr val="accent4">
                    <a:lumMod val="10000"/>
                  </a:schemeClr>
                </a:solidFill>
                <a:latin typeface="Calibri" pitchFamily="34" charset="0"/>
                <a:cs typeface="Majidi" pitchFamily="2" charset="-78"/>
              </a:rPr>
              <a:t>(بخارى)</a:t>
            </a:r>
          </a:p>
        </p:txBody>
      </p:sp>
    </p:spTree>
  </p:cSld>
  <p:clrMapOvr>
    <a:overrideClrMapping bg1="dk2" tx1="lt1" bg2="dk1" tx2="lt2" accent1="accent1" accent2="accent2" accent3="accent3" accent4="accent4" accent5="accent5" accent6="accent6" hlink="hlink" folHlink="folHlink"/>
  </p:clrMapOvr>
  <p:transition advTm="3573"/>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C:\Users\UQA-20\Downloads\ENGLISH BOOKLATE-14.jpg"/>
          <p:cNvPicPr>
            <a:picLocks noChangeAspect="1" noChangeArrowheads="1"/>
          </p:cNvPicPr>
          <p:nvPr/>
        </p:nvPicPr>
        <p:blipFill>
          <a:blip r:embed="rId2" cstate="print"/>
          <a:stretch>
            <a:fillRect/>
          </a:stretch>
        </p:blipFill>
        <p:spPr bwMode="auto">
          <a:xfrm>
            <a:off x="6019800" y="1242060"/>
            <a:ext cx="3240024" cy="43205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13" name="Table 12"/>
          <p:cNvGraphicFramePr>
            <a:graphicFrameLocks noGrp="1"/>
          </p:cNvGraphicFramePr>
          <p:nvPr>
            <p:extLst>
              <p:ext uri="{D42A27DB-BD31-4B8C-83A1-F6EECF244321}">
                <p14:modId xmlns:p14="http://schemas.microsoft.com/office/powerpoint/2010/main" val="667410215"/>
              </p:ext>
            </p:extLst>
          </p:nvPr>
        </p:nvGraphicFramePr>
        <p:xfrm>
          <a:off x="195263" y="902004"/>
          <a:ext cx="2852737" cy="5498796"/>
        </p:xfrm>
        <a:graphic>
          <a:graphicData uri="http://schemas.openxmlformats.org/drawingml/2006/table">
            <a:tbl>
              <a:tblPr/>
              <a:tblGrid>
                <a:gridCol w="697782"/>
                <a:gridCol w="1085438"/>
                <a:gridCol w="1069517"/>
              </a:tblGrid>
              <a:tr h="622010">
                <a:tc gridSpan="3">
                  <a:txBody>
                    <a:bodyPr/>
                    <a:lstStyle/>
                    <a:p>
                      <a:pPr algn="ctr" rtl="0"/>
                      <a:r>
                        <a:rPr lang="ru-RU" sz="1800" b="1" kern="1200" dirty="0" smtClean="0">
                          <a:solidFill>
                            <a:srgbClr val="000000"/>
                          </a:solidFill>
                          <a:latin typeface="Calibri" pitchFamily="34" charset="0"/>
                          <a:ea typeface="+mn-ea"/>
                          <a:cs typeface="+mn-cs"/>
                        </a:rPr>
                        <a:t>Урок</a:t>
                      </a:r>
                      <a:r>
                        <a:rPr lang="ru-RU" sz="1800" b="1" kern="1200" baseline="0" dirty="0" smtClean="0">
                          <a:solidFill>
                            <a:srgbClr val="000000"/>
                          </a:solidFill>
                          <a:latin typeface="Calibri" pitchFamily="34" charset="0"/>
                          <a:ea typeface="+mn-ea"/>
                          <a:cs typeface="+mn-cs"/>
                        </a:rPr>
                        <a:t> </a:t>
                      </a:r>
                      <a:r>
                        <a:rPr lang="en-US" sz="1800" b="1" kern="1200" dirty="0" smtClean="0">
                          <a:solidFill>
                            <a:srgbClr val="000000"/>
                          </a:solidFill>
                          <a:latin typeface="Calibri" pitchFamily="34" charset="0"/>
                          <a:ea typeface="+mn-ea"/>
                          <a:cs typeface="+mn-cs"/>
                        </a:rPr>
                        <a:t> 6</a:t>
                      </a:r>
                      <a:br>
                        <a:rPr lang="en-US" sz="1800" b="1" kern="1200" dirty="0" smtClean="0">
                          <a:solidFill>
                            <a:srgbClr val="000000"/>
                          </a:solidFill>
                          <a:latin typeface="Calibri" pitchFamily="34" charset="0"/>
                          <a:ea typeface="+mn-ea"/>
                          <a:cs typeface="+mn-cs"/>
                        </a:rPr>
                      </a:br>
                      <a:r>
                        <a:rPr lang="ru-RU" sz="1800" b="1" kern="1200" dirty="0" smtClean="0">
                          <a:solidFill>
                            <a:srgbClr val="000000"/>
                          </a:solidFill>
                          <a:latin typeface="Calibri" pitchFamily="34" charset="0"/>
                          <a:ea typeface="+mn-ea"/>
                          <a:cs typeface="+mn-cs"/>
                        </a:rPr>
                        <a:t>Цель</a:t>
                      </a:r>
                      <a:r>
                        <a:rPr lang="ru-RU" sz="1800" b="1" kern="1200" baseline="0" dirty="0" smtClean="0">
                          <a:solidFill>
                            <a:srgbClr val="000000"/>
                          </a:solidFill>
                          <a:latin typeface="Calibri" pitchFamily="34" charset="0"/>
                          <a:ea typeface="+mn-ea"/>
                          <a:cs typeface="+mn-cs"/>
                        </a:rPr>
                        <a:t> ниспослания</a:t>
                      </a:r>
                      <a:r>
                        <a:rPr lang="en-US" sz="1800" b="1" kern="1200" dirty="0" smtClean="0">
                          <a:solidFill>
                            <a:srgbClr val="000000"/>
                          </a:solidFill>
                          <a:latin typeface="Calibri" pitchFamily="34" charset="0"/>
                          <a:ea typeface="+mn-ea"/>
                          <a:cs typeface="+mn-cs"/>
                        </a:rPr>
                        <a:t> </a:t>
                      </a:r>
                      <a:r>
                        <a:rPr lang="ru-RU" sz="1800" b="1" kern="1200" dirty="0" smtClean="0">
                          <a:solidFill>
                            <a:srgbClr val="000000"/>
                          </a:solidFill>
                          <a:latin typeface="Calibri" pitchFamily="34" charset="0"/>
                          <a:ea typeface="+mn-ea"/>
                          <a:cs typeface="+mn-cs"/>
                        </a:rPr>
                        <a:t>Корана</a:t>
                      </a:r>
                      <a:endParaRPr lang="en-US" sz="1800" b="1" kern="1200" dirty="0" smtClean="0">
                        <a:solidFill>
                          <a:srgbClr val="000000"/>
                        </a:solidFill>
                        <a:latin typeface="Calibri" pitchFamily="34" charset="0"/>
                        <a:ea typeface="+mn-ea"/>
                        <a:cs typeface="+mn-cs"/>
                      </a:endParaRPr>
                    </a:p>
                  </a:txBody>
                  <a:tcPr marL="0" marR="0" marT="0" marB="0" anchor="ctr">
                    <a:lnL w="28575" cap="flat" cmpd="sng" algn="ctr">
                      <a:solidFill>
                        <a:schemeClr val="accent4">
                          <a:lumMod val="10000"/>
                        </a:schemeClr>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28575" cap="flat" cmpd="sng" algn="ctr">
                      <a:solidFill>
                        <a:schemeClr val="accent4">
                          <a:lumMod val="10000"/>
                        </a:schemeClr>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hMerge="1">
                  <a:txBody>
                    <a:bodyPr/>
                    <a:lstStyle/>
                    <a:p>
                      <a:endParaRPr lang="en-US"/>
                    </a:p>
                  </a:txBody>
                  <a:tcPr/>
                </a:tc>
                <a:tc hMerge="1">
                  <a:txBody>
                    <a:bodyPr/>
                    <a:lstStyle/>
                    <a:p>
                      <a:endParaRPr lang="en-US"/>
                    </a:p>
                  </a:txBody>
                  <a:tcPr/>
                </a:tc>
              </a:tr>
              <a:tr h="527510">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400+</a:t>
                      </a: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1">
                        <a:spcBef>
                          <a:spcPts val="0"/>
                        </a:spcBef>
                        <a:spcAft>
                          <a:spcPts val="1400"/>
                        </a:spcAft>
                      </a:pPr>
                      <a:r>
                        <a:rPr lang="ur-PK" sz="2400" kern="1400" dirty="0" smtClean="0">
                          <a:solidFill>
                            <a:srgbClr val="000000"/>
                          </a:solidFill>
                          <a:latin typeface="Times New Roman"/>
                          <a:ea typeface="+mn-ea"/>
                          <a:cs typeface="Majidi"/>
                        </a:rPr>
                        <a:t>وَ+لَ+قَدْ</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200" b="1" kern="1400" dirty="0" smtClean="0">
                          <a:solidFill>
                            <a:srgbClr val="000000"/>
                          </a:solidFill>
                          <a:latin typeface="Calibri" pitchFamily="34" charset="0"/>
                          <a:ea typeface="+mn-ea"/>
                          <a:cs typeface="Alvi Nastaleeq"/>
                        </a:rPr>
                        <a:t>и</a:t>
                      </a:r>
                      <a:r>
                        <a:rPr lang="ru-RU" sz="1200" b="1" kern="1400" baseline="0" dirty="0" smtClean="0">
                          <a:solidFill>
                            <a:srgbClr val="000000"/>
                          </a:solidFill>
                          <a:latin typeface="Calibri" pitchFamily="34" charset="0"/>
                          <a:ea typeface="+mn-ea"/>
                          <a:cs typeface="Alvi Nastaleeq"/>
                        </a:rPr>
                        <a:t> действительно</a:t>
                      </a:r>
                      <a:endParaRPr lang="en-US" sz="12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27510">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endParaRPr lang="en-US" sz="1600" b="1" kern="1400" dirty="0" smtClean="0">
                        <a:solidFill>
                          <a:srgbClr val="000000"/>
                        </a:solidFill>
                        <a:latin typeface="Calibri" pitchFamily="34" charset="0"/>
                        <a:ea typeface="+mn-ea"/>
                        <a:cs typeface="Alvi Nastaleeq"/>
                      </a:endParaRP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1">
                        <a:spcBef>
                          <a:spcPts val="0"/>
                        </a:spcBef>
                        <a:spcAft>
                          <a:spcPts val="1400"/>
                        </a:spcAft>
                      </a:pPr>
                      <a:r>
                        <a:rPr lang="ar-SA" sz="2400" kern="1400" dirty="0" smtClean="0">
                          <a:solidFill>
                            <a:srgbClr val="000000"/>
                          </a:solidFill>
                          <a:latin typeface="Times New Roman"/>
                          <a:ea typeface="+mn-ea"/>
                          <a:cs typeface="Majidi"/>
                        </a:rPr>
                        <a:t>يَسَّرْنَا</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200" b="1" kern="1400" dirty="0" smtClean="0">
                          <a:solidFill>
                            <a:srgbClr val="000000"/>
                          </a:solidFill>
                          <a:latin typeface="Calibri" pitchFamily="34" charset="0"/>
                          <a:ea typeface="+mn-ea"/>
                          <a:cs typeface="Alvi Nastaleeq"/>
                        </a:rPr>
                        <a:t>Мы облегчили</a:t>
                      </a:r>
                      <a:endParaRPr lang="en-US" sz="12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27510">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175+</a:t>
                      </a: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1">
                        <a:spcBef>
                          <a:spcPts val="0"/>
                        </a:spcBef>
                        <a:spcAft>
                          <a:spcPts val="1400"/>
                        </a:spcAft>
                      </a:pPr>
                      <a:r>
                        <a:rPr lang="ar-SA" sz="2400" kern="1400" dirty="0" smtClean="0">
                          <a:solidFill>
                            <a:srgbClr val="000000"/>
                          </a:solidFill>
                          <a:latin typeface="Times New Roman"/>
                          <a:ea typeface="+mn-ea"/>
                          <a:cs typeface="Majidi"/>
                        </a:rPr>
                        <a:t>خَيْرُ+كُمْ</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200" b="1" kern="1400" dirty="0" smtClean="0">
                          <a:solidFill>
                            <a:srgbClr val="000000"/>
                          </a:solidFill>
                          <a:latin typeface="Calibri" pitchFamily="34" charset="0"/>
                          <a:ea typeface="+mn-ea"/>
                          <a:cs typeface="Alvi Nastaleeq"/>
                        </a:rPr>
                        <a:t>лучшие</a:t>
                      </a:r>
                      <a:r>
                        <a:rPr lang="ru-RU" sz="1200" b="1" kern="1400" baseline="0" dirty="0" smtClean="0">
                          <a:solidFill>
                            <a:srgbClr val="000000"/>
                          </a:solidFill>
                          <a:latin typeface="Calibri" pitchFamily="34" charset="0"/>
                          <a:ea typeface="+mn-ea"/>
                          <a:cs typeface="Alvi Nastaleeq"/>
                        </a:rPr>
                        <a:t> из вас</a:t>
                      </a:r>
                      <a:endParaRPr lang="en-US" sz="12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27510">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720+</a:t>
                      </a: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1">
                        <a:spcBef>
                          <a:spcPts val="0"/>
                        </a:spcBef>
                        <a:spcAft>
                          <a:spcPts val="1400"/>
                        </a:spcAft>
                      </a:pPr>
                      <a:r>
                        <a:rPr lang="ar-SA" sz="2400" kern="1400" dirty="0" smtClean="0">
                          <a:solidFill>
                            <a:srgbClr val="000000"/>
                          </a:solidFill>
                          <a:latin typeface="Times New Roman"/>
                          <a:ea typeface="+mn-ea"/>
                          <a:cs typeface="Majidi"/>
                        </a:rPr>
                        <a:t>مَنْ</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200" b="1" kern="1400" dirty="0" smtClean="0">
                          <a:solidFill>
                            <a:srgbClr val="000000"/>
                          </a:solidFill>
                          <a:latin typeface="Calibri" pitchFamily="34" charset="0"/>
                          <a:ea typeface="+mn-ea"/>
                          <a:cs typeface="Alvi Nastaleeq"/>
                        </a:rPr>
                        <a:t>кто</a:t>
                      </a:r>
                      <a:endParaRPr lang="en-US" sz="12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27510">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endParaRPr lang="en-US" sz="1600" b="1" kern="1400" dirty="0" smtClean="0">
                        <a:solidFill>
                          <a:srgbClr val="000000"/>
                        </a:solidFill>
                        <a:latin typeface="Calibri" pitchFamily="34" charset="0"/>
                        <a:ea typeface="+mn-ea"/>
                        <a:cs typeface="Alvi Nastaleeq"/>
                      </a:endParaRP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1">
                        <a:spcBef>
                          <a:spcPts val="0"/>
                        </a:spcBef>
                        <a:spcAft>
                          <a:spcPts val="1400"/>
                        </a:spcAft>
                      </a:pPr>
                      <a:r>
                        <a:rPr lang="ar-SA" sz="2400" kern="1400" dirty="0" smtClean="0">
                          <a:solidFill>
                            <a:srgbClr val="000000"/>
                          </a:solidFill>
                          <a:latin typeface="Times New Roman"/>
                          <a:ea typeface="+mn-ea"/>
                          <a:cs typeface="Majidi"/>
                        </a:rPr>
                        <a:t>تَعَلَّمَ</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200" b="1" kern="1400" dirty="0" smtClean="0">
                          <a:solidFill>
                            <a:srgbClr val="000000"/>
                          </a:solidFill>
                          <a:latin typeface="Calibri" pitchFamily="34" charset="0"/>
                          <a:ea typeface="+mn-ea"/>
                          <a:cs typeface="Alvi Nastaleeq"/>
                        </a:rPr>
                        <a:t>учит</a:t>
                      </a:r>
                      <a:endParaRPr lang="en-US" sz="12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59809">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endParaRPr lang="en-US" sz="1600" b="1" kern="1400" dirty="0" smtClean="0">
                        <a:solidFill>
                          <a:srgbClr val="000000"/>
                        </a:solidFill>
                        <a:latin typeface="Calibri" pitchFamily="34" charset="0"/>
                        <a:ea typeface="+mn-ea"/>
                        <a:cs typeface="Alvi Nastaleeq"/>
                      </a:endParaRP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1">
                        <a:spcBef>
                          <a:spcPts val="0"/>
                        </a:spcBef>
                        <a:spcAft>
                          <a:spcPts val="1400"/>
                        </a:spcAft>
                      </a:pPr>
                      <a:r>
                        <a:rPr lang="ar-SA" sz="2400" kern="1400" dirty="0" smtClean="0">
                          <a:solidFill>
                            <a:srgbClr val="000000"/>
                          </a:solidFill>
                          <a:latin typeface="Times New Roman"/>
                          <a:ea typeface="+mn-ea"/>
                          <a:cs typeface="Majidi"/>
                        </a:rPr>
                        <a:t>عَلَّمَ+هٗ</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200" b="1" kern="1400" dirty="0" smtClean="0">
                          <a:solidFill>
                            <a:srgbClr val="000000"/>
                          </a:solidFill>
                          <a:latin typeface="Calibri" pitchFamily="34" charset="0"/>
                          <a:ea typeface="+mn-ea"/>
                          <a:cs typeface="Alvi Nastaleeq"/>
                        </a:rPr>
                        <a:t>обучают</a:t>
                      </a:r>
                      <a:r>
                        <a:rPr lang="ru-RU" sz="1200" b="1" kern="1400" baseline="0" dirty="0" smtClean="0">
                          <a:solidFill>
                            <a:srgbClr val="000000"/>
                          </a:solidFill>
                          <a:latin typeface="Calibri" pitchFamily="34" charset="0"/>
                          <a:ea typeface="+mn-ea"/>
                          <a:cs typeface="Alvi Nastaleeq"/>
                        </a:rPr>
                        <a:t> ему</a:t>
                      </a:r>
                      <a:endParaRPr lang="en-US" sz="12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59809">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135+</a:t>
                      </a: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1">
                        <a:spcBef>
                          <a:spcPts val="0"/>
                        </a:spcBef>
                        <a:spcAft>
                          <a:spcPts val="1400"/>
                        </a:spcAft>
                      </a:pPr>
                      <a:r>
                        <a:rPr lang="ar-SA" sz="2400" kern="1400" dirty="0" smtClean="0">
                          <a:solidFill>
                            <a:srgbClr val="000000"/>
                          </a:solidFill>
                          <a:latin typeface="Times New Roman"/>
                          <a:ea typeface="+mn-ea"/>
                          <a:cs typeface="Majidi"/>
                        </a:rPr>
                        <a:t>إِنَّمَا</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200" b="1" kern="1400" dirty="0" smtClean="0">
                          <a:solidFill>
                            <a:srgbClr val="000000"/>
                          </a:solidFill>
                          <a:latin typeface="Calibri" pitchFamily="34" charset="0"/>
                          <a:ea typeface="+mn-ea"/>
                          <a:cs typeface="Alvi Nastaleeq"/>
                        </a:rPr>
                        <a:t>только</a:t>
                      </a:r>
                      <a:endParaRPr lang="en-US" sz="12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59809">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40+</a:t>
                      </a: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1">
                        <a:spcBef>
                          <a:spcPts val="0"/>
                        </a:spcBef>
                        <a:spcAft>
                          <a:spcPts val="1400"/>
                        </a:spcAft>
                      </a:pPr>
                      <a:r>
                        <a:rPr lang="ar-SA" sz="2400" kern="1400" dirty="0" smtClean="0">
                          <a:solidFill>
                            <a:srgbClr val="000000"/>
                          </a:solidFill>
                          <a:latin typeface="Times New Roman"/>
                          <a:ea typeface="+mn-ea"/>
                          <a:cs typeface="Majidi"/>
                        </a:rPr>
                        <a:t>اَلْأَعْمَالُ</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200" b="1" kern="1400" dirty="0" smtClean="0">
                          <a:solidFill>
                            <a:srgbClr val="000000"/>
                          </a:solidFill>
                          <a:latin typeface="Calibri" pitchFamily="34" charset="0"/>
                          <a:ea typeface="+mn-ea"/>
                          <a:cs typeface="Alvi Nastaleeq"/>
                        </a:rPr>
                        <a:t>дела</a:t>
                      </a:r>
                      <a:endParaRPr lang="en-US" sz="12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59809">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endParaRPr lang="en-US" sz="1600" b="1" kern="1400" dirty="0" smtClean="0">
                        <a:solidFill>
                          <a:srgbClr val="000000"/>
                        </a:solidFill>
                        <a:latin typeface="Calibri" pitchFamily="34" charset="0"/>
                        <a:ea typeface="+mn-ea"/>
                        <a:cs typeface="Alvi Nastaleeq"/>
                      </a:endParaRP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chemeClr val="accent4">
                          <a:lumMod val="10000"/>
                        </a:schemeClr>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1">
                        <a:spcBef>
                          <a:spcPts val="0"/>
                        </a:spcBef>
                        <a:spcAft>
                          <a:spcPts val="1400"/>
                        </a:spcAft>
                      </a:pPr>
                      <a:r>
                        <a:rPr lang="ar-SA" sz="2400" kern="1400" dirty="0" smtClean="0">
                          <a:solidFill>
                            <a:srgbClr val="000000"/>
                          </a:solidFill>
                          <a:latin typeface="Times New Roman"/>
                          <a:ea typeface="+mn-ea"/>
                          <a:cs typeface="Majidi"/>
                        </a:rPr>
                        <a:t>بِ+النِّيَّات</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chemeClr val="accent4">
                          <a:lumMod val="10000"/>
                        </a:schemeClr>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200" b="1" kern="1400" dirty="0" smtClean="0">
                          <a:solidFill>
                            <a:srgbClr val="000000"/>
                          </a:solidFill>
                          <a:latin typeface="Calibri" pitchFamily="34" charset="0"/>
                          <a:ea typeface="+mn-ea"/>
                          <a:cs typeface="Alvi Nastaleeq"/>
                        </a:rPr>
                        <a:t>с</a:t>
                      </a:r>
                      <a:r>
                        <a:rPr lang="ru-RU" sz="1200" b="1" kern="1400" baseline="0" dirty="0" smtClean="0">
                          <a:solidFill>
                            <a:srgbClr val="000000"/>
                          </a:solidFill>
                          <a:latin typeface="Calibri" pitchFamily="34" charset="0"/>
                          <a:ea typeface="+mn-ea"/>
                          <a:cs typeface="Alvi Nastaleeq"/>
                        </a:rPr>
                        <a:t> намерениями</a:t>
                      </a:r>
                      <a:endParaRPr lang="en-US" sz="12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chemeClr val="accent4">
                          <a:lumMod val="10000"/>
                        </a:schemeClr>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bl>
          </a:graphicData>
        </a:graphic>
      </p:graphicFrame>
      <p:sp>
        <p:nvSpPr>
          <p:cNvPr id="14" name="Rectangle 13"/>
          <p:cNvSpPr txBox="1">
            <a:spLocks noChangeArrowheads="1"/>
          </p:cNvSpPr>
          <p:nvPr/>
        </p:nvSpPr>
        <p:spPr bwMode="auto">
          <a:xfrm>
            <a:off x="0" y="7620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1"/>
            <a:r>
              <a:rPr lang="ru-RU" sz="2800" kern="0" dirty="0" smtClean="0">
                <a:solidFill>
                  <a:schemeClr val="accent4">
                    <a:lumMod val="10000"/>
                  </a:schemeClr>
                </a:solidFill>
                <a:latin typeface="Calibri" pitchFamily="34" charset="0"/>
                <a:ea typeface="+mj-ea"/>
              </a:rPr>
              <a:t>Словарик</a:t>
            </a:r>
            <a:endParaRPr kumimoji="0" lang="ar-SA" sz="4400" b="1" i="0" u="none" strike="noStrike" kern="0" cap="none" spc="0" normalizeH="0" baseline="0" noProof="0" dirty="0" smtClean="0">
              <a:ln>
                <a:noFill/>
              </a:ln>
              <a:solidFill>
                <a:schemeClr val="accent4">
                  <a:lumMod val="10000"/>
                </a:schemeClr>
              </a:solidFill>
              <a:effectLst/>
              <a:uLnTx/>
              <a:uFillTx/>
              <a:latin typeface="Calibri" pitchFamily="34" charset="0"/>
              <a:ea typeface="+mj-ea"/>
              <a:cs typeface="Alvi Nastaleeq" pitchFamily="2" charset="-78"/>
            </a:endParaRPr>
          </a:p>
        </p:txBody>
      </p:sp>
      <p:graphicFrame>
        <p:nvGraphicFramePr>
          <p:cNvPr id="16" name="Table 15"/>
          <p:cNvGraphicFramePr>
            <a:graphicFrameLocks noGrp="1"/>
          </p:cNvGraphicFramePr>
          <p:nvPr>
            <p:extLst>
              <p:ext uri="{D42A27DB-BD31-4B8C-83A1-F6EECF244321}">
                <p14:modId xmlns:p14="http://schemas.microsoft.com/office/powerpoint/2010/main" val="1579045680"/>
              </p:ext>
            </p:extLst>
          </p:nvPr>
        </p:nvGraphicFramePr>
        <p:xfrm>
          <a:off x="3200400" y="1733900"/>
          <a:ext cx="2786233" cy="3401369"/>
        </p:xfrm>
        <a:graphic>
          <a:graphicData uri="http://schemas.openxmlformats.org/drawingml/2006/table">
            <a:tbl>
              <a:tblPr/>
              <a:tblGrid>
                <a:gridCol w="652632"/>
                <a:gridCol w="1099968"/>
                <a:gridCol w="1033633"/>
              </a:tblGrid>
              <a:tr h="527510">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1400+</a:t>
                      </a: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ap="flat" cmpd="sng" algn="ctr">
                      <a:solidFill>
                        <a:schemeClr val="accent4">
                          <a:lumMod val="10000"/>
                        </a:schemeClr>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0">
                        <a:spcBef>
                          <a:spcPts val="0"/>
                        </a:spcBef>
                        <a:spcAft>
                          <a:spcPts val="1400"/>
                        </a:spcAft>
                      </a:pPr>
                      <a:r>
                        <a:rPr lang="ur-PK" sz="2400" kern="1400" dirty="0" smtClean="0">
                          <a:solidFill>
                            <a:srgbClr val="000000"/>
                          </a:solidFill>
                          <a:latin typeface="Times New Roman"/>
                          <a:ea typeface="+mn-ea"/>
                          <a:cs typeface="Majidi"/>
                        </a:rPr>
                        <a:t>إِنَّ</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ap="flat" cmpd="sng" algn="ctr">
                      <a:solidFill>
                        <a:schemeClr val="accent4">
                          <a:lumMod val="10000"/>
                        </a:schemeClr>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200" b="1" kern="1400" dirty="0" smtClean="0">
                          <a:solidFill>
                            <a:srgbClr val="000000"/>
                          </a:solidFill>
                          <a:latin typeface="Calibri" pitchFamily="34" charset="0"/>
                          <a:ea typeface="+mn-ea"/>
                          <a:cs typeface="Alvi Nastaleeq"/>
                        </a:rPr>
                        <a:t>действительно</a:t>
                      </a:r>
                      <a:endParaRPr lang="en-US" sz="12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38100" cap="flat" cmpd="sng" algn="ctr">
                      <a:solidFill>
                        <a:schemeClr val="accent4">
                          <a:lumMod val="10000"/>
                        </a:schemeClr>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27510">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575+</a:t>
                      </a: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0">
                        <a:spcBef>
                          <a:spcPts val="0"/>
                        </a:spcBef>
                        <a:spcAft>
                          <a:spcPts val="1400"/>
                        </a:spcAft>
                      </a:pPr>
                      <a:r>
                        <a:rPr lang="ar-SA" sz="2400" kern="1400" dirty="0" smtClean="0">
                          <a:solidFill>
                            <a:srgbClr val="000000"/>
                          </a:solidFill>
                          <a:latin typeface="Times New Roman"/>
                          <a:ea typeface="+mn-ea"/>
                          <a:cs typeface="Majidi"/>
                        </a:rPr>
                        <a:t>إِنْ</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200" b="1" kern="1400" dirty="0" smtClean="0">
                          <a:solidFill>
                            <a:srgbClr val="000000"/>
                          </a:solidFill>
                          <a:latin typeface="Calibri" pitchFamily="34" charset="0"/>
                          <a:ea typeface="+mn-ea"/>
                          <a:cs typeface="Alvi Nastaleeq"/>
                        </a:rPr>
                        <a:t>если</a:t>
                      </a:r>
                      <a:endParaRPr lang="en-US" sz="12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27510">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460+</a:t>
                      </a: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0">
                        <a:spcBef>
                          <a:spcPts val="0"/>
                        </a:spcBef>
                        <a:spcAft>
                          <a:spcPts val="1400"/>
                        </a:spcAft>
                      </a:pPr>
                      <a:r>
                        <a:rPr lang="ar-SA" sz="2400" kern="1400" dirty="0" smtClean="0">
                          <a:solidFill>
                            <a:srgbClr val="000000"/>
                          </a:solidFill>
                          <a:latin typeface="Times New Roman"/>
                          <a:ea typeface="+mn-ea"/>
                          <a:cs typeface="Majidi"/>
                        </a:rPr>
                        <a:t>بِ+ه، هم...</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200" b="1" kern="1400" dirty="0" smtClean="0">
                          <a:solidFill>
                            <a:srgbClr val="000000"/>
                          </a:solidFill>
                          <a:latin typeface="Calibri" pitchFamily="34" charset="0"/>
                          <a:ea typeface="+mn-ea"/>
                          <a:cs typeface="Alvi Nastaleeq"/>
                        </a:rPr>
                        <a:t>с...</a:t>
                      </a:r>
                      <a:endParaRPr lang="en-US" sz="12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27510">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1555+</a:t>
                      </a: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0">
                        <a:spcBef>
                          <a:spcPts val="0"/>
                        </a:spcBef>
                        <a:spcAft>
                          <a:spcPts val="1400"/>
                        </a:spcAft>
                      </a:pPr>
                      <a:r>
                        <a:rPr lang="ar-SA" sz="2400" kern="1400" dirty="0" smtClean="0">
                          <a:solidFill>
                            <a:srgbClr val="000000"/>
                          </a:solidFill>
                          <a:latin typeface="Times New Roman"/>
                          <a:ea typeface="+mn-ea"/>
                          <a:cs typeface="Majidi"/>
                        </a:rPr>
                        <a:t>فِي+ه، هم...</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200" b="1" kern="1400" dirty="0" smtClean="0">
                          <a:solidFill>
                            <a:srgbClr val="000000"/>
                          </a:solidFill>
                          <a:latin typeface="Calibri" pitchFamily="34" charset="0"/>
                          <a:ea typeface="+mn-ea"/>
                          <a:cs typeface="Alvi Nastaleeq"/>
                        </a:rPr>
                        <a:t>в...</a:t>
                      </a:r>
                      <a:r>
                        <a:rPr lang="ru-RU" sz="1200" b="1" kern="1400" baseline="0" dirty="0" smtClean="0">
                          <a:solidFill>
                            <a:srgbClr val="000000"/>
                          </a:solidFill>
                          <a:latin typeface="Calibri" pitchFamily="34" charset="0"/>
                          <a:ea typeface="+mn-ea"/>
                          <a:cs typeface="Alvi Nastaleeq"/>
                        </a:rPr>
                        <a:t> </a:t>
                      </a:r>
                      <a:endParaRPr lang="en-US" sz="12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27510">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1320+</a:t>
                      </a: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0">
                        <a:spcBef>
                          <a:spcPts val="0"/>
                        </a:spcBef>
                        <a:spcAft>
                          <a:spcPts val="1400"/>
                        </a:spcAft>
                      </a:pPr>
                      <a:r>
                        <a:rPr lang="ar-SA" sz="2400" kern="1400" dirty="0" smtClean="0">
                          <a:solidFill>
                            <a:srgbClr val="000000"/>
                          </a:solidFill>
                          <a:latin typeface="Times New Roman"/>
                          <a:ea typeface="+mn-ea"/>
                          <a:cs typeface="Majidi"/>
                        </a:rPr>
                        <a:t>عَلَى+ه، هم...</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200" b="1" kern="1400" dirty="0" smtClean="0">
                          <a:solidFill>
                            <a:srgbClr val="000000"/>
                          </a:solidFill>
                          <a:latin typeface="Calibri" pitchFamily="34" charset="0"/>
                          <a:ea typeface="+mn-ea"/>
                          <a:cs typeface="Alvi Nastaleeq"/>
                        </a:rPr>
                        <a:t>на</a:t>
                      </a:r>
                      <a:r>
                        <a:rPr lang="ru-RU" sz="1200" b="1" kern="1400" baseline="0" dirty="0" smtClean="0">
                          <a:solidFill>
                            <a:srgbClr val="000000"/>
                          </a:solidFill>
                          <a:latin typeface="Calibri" pitchFamily="34" charset="0"/>
                          <a:ea typeface="+mn-ea"/>
                          <a:cs typeface="Alvi Nastaleeq"/>
                        </a:rPr>
                        <a:t>...</a:t>
                      </a:r>
                      <a:endParaRPr lang="en-US" sz="12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59809">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685+</a:t>
                      </a: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chemeClr val="accent4">
                          <a:lumMod val="10000"/>
                        </a:schemeClr>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0">
                        <a:spcBef>
                          <a:spcPts val="0"/>
                        </a:spcBef>
                        <a:spcAft>
                          <a:spcPts val="1400"/>
                        </a:spcAft>
                      </a:pPr>
                      <a:r>
                        <a:rPr lang="ar-SA" sz="2400" kern="1400" dirty="0" smtClean="0">
                          <a:solidFill>
                            <a:srgbClr val="000000"/>
                          </a:solidFill>
                          <a:latin typeface="Times New Roman"/>
                          <a:ea typeface="+mn-ea"/>
                          <a:cs typeface="Majidi"/>
                        </a:rPr>
                        <a:t>إِلَى+ه، هم...</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chemeClr val="accent4">
                          <a:lumMod val="10000"/>
                        </a:schemeClr>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200" b="1" kern="1400" dirty="0" smtClean="0">
                          <a:solidFill>
                            <a:srgbClr val="000000"/>
                          </a:solidFill>
                          <a:latin typeface="Calibri" pitchFamily="34" charset="0"/>
                          <a:ea typeface="+mn-ea"/>
                          <a:cs typeface="Alvi Nastaleeq"/>
                        </a:rPr>
                        <a:t>к...</a:t>
                      </a:r>
                      <a:endParaRPr lang="en-US" sz="12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chemeClr val="accent4">
                          <a:lumMod val="10000"/>
                        </a:schemeClr>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bl>
          </a:graphicData>
        </a:graphic>
      </p:graphicFrame>
    </p:spTree>
    <p:extLst>
      <p:ext uri="{BB962C8B-B14F-4D97-AF65-F5344CB8AC3E}">
        <p14:creationId xmlns:p14="http://schemas.microsoft.com/office/powerpoint/2010/main" val="1173494897"/>
      </p:ext>
    </p:extLst>
  </p:cSld>
  <p:clrMapOvr>
    <a:masterClrMapping/>
  </p:clrMapOvr>
  <p:transition advTm="41028"/>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 descr="C:\Users\UQA-20\Downloads\ENGLISH BOOKLATE-14.jpg"/>
          <p:cNvPicPr>
            <a:picLocks noChangeAspect="1" noChangeArrowheads="1"/>
          </p:cNvPicPr>
          <p:nvPr/>
        </p:nvPicPr>
        <p:blipFill>
          <a:blip r:embed="rId2" cstate="print"/>
          <a:stretch>
            <a:fillRect/>
          </a:stretch>
        </p:blipFill>
        <p:spPr bwMode="auto">
          <a:xfrm>
            <a:off x="6019800" y="1242060"/>
            <a:ext cx="3240024" cy="43205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16" name="Table 15"/>
          <p:cNvGraphicFramePr>
            <a:graphicFrameLocks noGrp="1"/>
          </p:cNvGraphicFramePr>
          <p:nvPr>
            <p:extLst>
              <p:ext uri="{D42A27DB-BD31-4B8C-83A1-F6EECF244321}">
                <p14:modId xmlns:p14="http://schemas.microsoft.com/office/powerpoint/2010/main" val="1724506657"/>
              </p:ext>
            </p:extLst>
          </p:nvPr>
        </p:nvGraphicFramePr>
        <p:xfrm>
          <a:off x="195263" y="1066800"/>
          <a:ext cx="3048000" cy="5019258"/>
        </p:xfrm>
        <a:graphic>
          <a:graphicData uri="http://schemas.openxmlformats.org/drawingml/2006/table">
            <a:tbl>
              <a:tblPr/>
              <a:tblGrid>
                <a:gridCol w="685800"/>
                <a:gridCol w="1066800"/>
                <a:gridCol w="1295400"/>
              </a:tblGrid>
              <a:tr h="622010">
                <a:tc gridSpan="3">
                  <a:txBody>
                    <a:bodyPr/>
                    <a:lstStyle/>
                    <a:p>
                      <a:pPr algn="ctr" rtl="0"/>
                      <a:r>
                        <a:rPr lang="en-US" sz="2000" b="1" kern="1200" dirty="0" smtClean="0">
                          <a:solidFill>
                            <a:srgbClr val="000000"/>
                          </a:solidFill>
                          <a:latin typeface="Calibri" pitchFamily="34" charset="0"/>
                          <a:ea typeface="+mn-ea"/>
                          <a:cs typeface="+mn-cs"/>
                        </a:rPr>
                        <a:t>Lesson – 5</a:t>
                      </a:r>
                      <a:br>
                        <a:rPr lang="en-US" sz="2000" b="1" kern="1200" dirty="0" smtClean="0">
                          <a:solidFill>
                            <a:srgbClr val="000000"/>
                          </a:solidFill>
                          <a:latin typeface="Calibri" pitchFamily="34" charset="0"/>
                          <a:ea typeface="+mn-ea"/>
                          <a:cs typeface="+mn-cs"/>
                        </a:rPr>
                      </a:br>
                      <a:r>
                        <a:rPr lang="en-US" sz="2000" b="1" kern="1200" dirty="0" smtClean="0">
                          <a:solidFill>
                            <a:srgbClr val="000000"/>
                          </a:solidFill>
                          <a:latin typeface="Calibri" pitchFamily="34" charset="0"/>
                          <a:ea typeface="+mn-ea"/>
                          <a:cs typeface="+mn-cs"/>
                        </a:rPr>
                        <a:t>Purpose of Revelation</a:t>
                      </a:r>
                    </a:p>
                  </a:txBody>
                  <a:tcPr marL="0" marR="0" marT="0" marB="0" anchor="ctr">
                    <a:lnL w="28575" cap="flat" cmpd="sng" algn="ctr">
                      <a:solidFill>
                        <a:schemeClr val="accent4">
                          <a:lumMod val="10000"/>
                        </a:schemeClr>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28575" cap="flat" cmpd="sng" algn="ctr">
                      <a:solidFill>
                        <a:schemeClr val="accent4">
                          <a:lumMod val="10000"/>
                        </a:schemeClr>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hMerge="1">
                  <a:txBody>
                    <a:bodyPr/>
                    <a:lstStyle/>
                    <a:p>
                      <a:endParaRPr lang="en-US"/>
                    </a:p>
                  </a:txBody>
                  <a:tcPr/>
                </a:tc>
                <a:tc hMerge="1">
                  <a:txBody>
                    <a:bodyPr/>
                    <a:lstStyle/>
                    <a:p>
                      <a:endParaRPr lang="en-US"/>
                    </a:p>
                  </a:txBody>
                  <a:tcPr/>
                </a:tc>
              </a:tr>
              <a:tr h="527510">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210+</a:t>
                      </a: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1">
                        <a:spcBef>
                          <a:spcPts val="0"/>
                        </a:spcBef>
                        <a:spcAft>
                          <a:spcPts val="1400"/>
                        </a:spcAft>
                      </a:pPr>
                      <a:r>
                        <a:rPr lang="ur-PK" sz="2400" kern="1400" dirty="0" smtClean="0">
                          <a:solidFill>
                            <a:srgbClr val="000000"/>
                          </a:solidFill>
                          <a:latin typeface="Times New Roman"/>
                          <a:ea typeface="+mn-ea"/>
                          <a:cs typeface="Majidi"/>
                        </a:rPr>
                        <a:t>كِتٰب</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400" b="1" kern="1400" dirty="0" smtClean="0">
                          <a:solidFill>
                            <a:srgbClr val="000000"/>
                          </a:solidFill>
                          <a:latin typeface="Calibri" pitchFamily="34" charset="0"/>
                          <a:ea typeface="+mn-ea"/>
                          <a:cs typeface="Alvi Nastaleeq"/>
                        </a:rPr>
                        <a:t>книга</a:t>
                      </a:r>
                      <a:endParaRPr lang="en-US" sz="14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27510">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190</a:t>
                      </a: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1">
                        <a:spcBef>
                          <a:spcPts val="0"/>
                        </a:spcBef>
                        <a:spcAft>
                          <a:spcPts val="1400"/>
                        </a:spcAft>
                      </a:pPr>
                      <a:r>
                        <a:rPr lang="ar-SA" sz="2400" kern="1400" dirty="0" smtClean="0">
                          <a:solidFill>
                            <a:srgbClr val="000000"/>
                          </a:solidFill>
                          <a:latin typeface="Times New Roman"/>
                          <a:ea typeface="+mn-ea"/>
                          <a:cs typeface="Majidi"/>
                        </a:rPr>
                        <a:t>أَنْزَلْنَا+هُ</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400" b="1" kern="1400" dirty="0" smtClean="0">
                          <a:solidFill>
                            <a:srgbClr val="000000"/>
                          </a:solidFill>
                          <a:latin typeface="Calibri" pitchFamily="34" charset="0"/>
                          <a:ea typeface="+mn-ea"/>
                          <a:cs typeface="Alvi Nastaleeq"/>
                        </a:rPr>
                        <a:t>ниспослали его</a:t>
                      </a:r>
                      <a:endParaRPr lang="en-US" sz="14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27510">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725+</a:t>
                      </a: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1">
                        <a:spcBef>
                          <a:spcPts val="0"/>
                        </a:spcBef>
                        <a:spcAft>
                          <a:spcPts val="1400"/>
                        </a:spcAft>
                      </a:pPr>
                      <a:r>
                        <a:rPr lang="ar-SA" sz="2400" kern="1400" dirty="0" smtClean="0">
                          <a:solidFill>
                            <a:srgbClr val="000000"/>
                          </a:solidFill>
                          <a:latin typeface="Times New Roman"/>
                          <a:ea typeface="+mn-ea"/>
                          <a:cs typeface="Majidi"/>
                        </a:rPr>
                        <a:t>إِلَيْكَ</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400" b="1" kern="1400" dirty="0" smtClean="0">
                          <a:solidFill>
                            <a:srgbClr val="000000"/>
                          </a:solidFill>
                          <a:latin typeface="Calibri" pitchFamily="34" charset="0"/>
                          <a:ea typeface="+mn-ea"/>
                          <a:cs typeface="Alvi Nastaleeq"/>
                        </a:rPr>
                        <a:t>(к)</a:t>
                      </a:r>
                      <a:r>
                        <a:rPr lang="ru-RU" sz="1400" b="1" kern="1400" baseline="0" dirty="0" smtClean="0">
                          <a:solidFill>
                            <a:srgbClr val="000000"/>
                          </a:solidFill>
                          <a:latin typeface="Calibri" pitchFamily="34" charset="0"/>
                          <a:ea typeface="+mn-ea"/>
                          <a:cs typeface="Alvi Nastaleeq"/>
                        </a:rPr>
                        <a:t> тебе</a:t>
                      </a:r>
                      <a:endParaRPr lang="en-US" sz="14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27510">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endParaRPr lang="en-US" sz="1600" b="1" kern="1400" dirty="0" smtClean="0">
                        <a:solidFill>
                          <a:srgbClr val="000000"/>
                        </a:solidFill>
                        <a:latin typeface="Calibri" pitchFamily="34" charset="0"/>
                        <a:ea typeface="+mn-ea"/>
                        <a:cs typeface="Alvi Nastaleeq"/>
                      </a:endParaRP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1">
                        <a:spcBef>
                          <a:spcPts val="0"/>
                        </a:spcBef>
                        <a:spcAft>
                          <a:spcPts val="1400"/>
                        </a:spcAft>
                      </a:pPr>
                      <a:r>
                        <a:rPr lang="ar-SA" sz="2400" kern="1400" dirty="0" smtClean="0">
                          <a:solidFill>
                            <a:srgbClr val="000000"/>
                          </a:solidFill>
                          <a:latin typeface="Times New Roman"/>
                          <a:ea typeface="+mn-ea"/>
                          <a:cs typeface="Majidi"/>
                        </a:rPr>
                        <a:t>مُبَارَك</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400" b="1" kern="1400" dirty="0" smtClean="0">
                          <a:solidFill>
                            <a:srgbClr val="000000"/>
                          </a:solidFill>
                          <a:latin typeface="Calibri" pitchFamily="34" charset="0"/>
                          <a:ea typeface="+mn-ea"/>
                          <a:cs typeface="Alvi Nastaleeq"/>
                        </a:rPr>
                        <a:t>благословенная</a:t>
                      </a:r>
                      <a:endParaRPr lang="en-US" sz="14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27510">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endParaRPr lang="en-US" sz="1600" b="1" kern="1400" dirty="0" smtClean="0">
                        <a:solidFill>
                          <a:srgbClr val="000000"/>
                        </a:solidFill>
                        <a:latin typeface="Calibri" pitchFamily="34" charset="0"/>
                        <a:ea typeface="+mn-ea"/>
                        <a:cs typeface="Alvi Nastaleeq"/>
                      </a:endParaRP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1">
                        <a:spcBef>
                          <a:spcPts val="0"/>
                        </a:spcBef>
                        <a:spcAft>
                          <a:spcPts val="1400"/>
                        </a:spcAft>
                      </a:pPr>
                      <a:r>
                        <a:rPr lang="ar-SA" sz="2400" kern="1400" dirty="0" smtClean="0">
                          <a:solidFill>
                            <a:srgbClr val="000000"/>
                          </a:solidFill>
                          <a:latin typeface="Times New Roman"/>
                          <a:ea typeface="+mn-ea"/>
                          <a:cs typeface="Majidi"/>
                        </a:rPr>
                        <a:t>لِ+يَدَّبَّرُوا</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400" b="1" kern="1400" dirty="0" smtClean="0">
                          <a:solidFill>
                            <a:srgbClr val="000000"/>
                          </a:solidFill>
                          <a:latin typeface="Calibri" pitchFamily="34" charset="0"/>
                          <a:ea typeface="+mn-ea"/>
                          <a:cs typeface="Alvi Nastaleeq"/>
                        </a:rPr>
                        <a:t>чтобы размышляли</a:t>
                      </a:r>
                      <a:endParaRPr lang="en-US" sz="14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59809">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330+</a:t>
                      </a: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1">
                        <a:spcBef>
                          <a:spcPts val="0"/>
                        </a:spcBef>
                        <a:spcAft>
                          <a:spcPts val="1400"/>
                        </a:spcAft>
                      </a:pPr>
                      <a:r>
                        <a:rPr lang="ar-SA" sz="2400" kern="1400" dirty="0" smtClean="0">
                          <a:solidFill>
                            <a:srgbClr val="000000"/>
                          </a:solidFill>
                          <a:latin typeface="Times New Roman"/>
                          <a:ea typeface="+mn-ea"/>
                          <a:cs typeface="Majidi"/>
                        </a:rPr>
                        <a:t>آيَاتِ+ هٖ</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400" b="1" kern="1400" dirty="0" smtClean="0">
                          <a:solidFill>
                            <a:srgbClr val="000000"/>
                          </a:solidFill>
                          <a:latin typeface="Calibri" pitchFamily="34" charset="0"/>
                          <a:ea typeface="+mn-ea"/>
                          <a:cs typeface="Alvi Nastaleeq"/>
                        </a:rPr>
                        <a:t>его</a:t>
                      </a:r>
                      <a:r>
                        <a:rPr lang="ru-RU" sz="1400" b="1" kern="1400" baseline="0" dirty="0" smtClean="0">
                          <a:solidFill>
                            <a:srgbClr val="000000"/>
                          </a:solidFill>
                          <a:latin typeface="Calibri" pitchFamily="34" charset="0"/>
                          <a:ea typeface="+mn-ea"/>
                          <a:cs typeface="Alvi Nastaleeq"/>
                        </a:rPr>
                        <a:t> аяты</a:t>
                      </a:r>
                      <a:endParaRPr lang="en-US" sz="14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59809">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110+</a:t>
                      </a: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1">
                        <a:spcBef>
                          <a:spcPts val="0"/>
                        </a:spcBef>
                        <a:spcAft>
                          <a:spcPts val="1400"/>
                        </a:spcAft>
                      </a:pPr>
                      <a:r>
                        <a:rPr lang="ar-SA" sz="2400" kern="1400" dirty="0" smtClean="0">
                          <a:solidFill>
                            <a:srgbClr val="000000"/>
                          </a:solidFill>
                          <a:latin typeface="Times New Roman"/>
                          <a:ea typeface="+mn-ea"/>
                          <a:cs typeface="Majidi"/>
                        </a:rPr>
                        <a:t>لِ+يَتَذَكَّرَ</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400" b="1" kern="1400" dirty="0" smtClean="0">
                          <a:solidFill>
                            <a:srgbClr val="000000"/>
                          </a:solidFill>
                          <a:latin typeface="Calibri" pitchFamily="34" charset="0"/>
                          <a:ea typeface="+mn-ea"/>
                          <a:cs typeface="Alvi Nastaleeq"/>
                        </a:rPr>
                        <a:t>чтобы получали </a:t>
                      </a:r>
                      <a:r>
                        <a:rPr lang="ru-RU" sz="1200" b="1" kern="1400" dirty="0" smtClean="0">
                          <a:solidFill>
                            <a:srgbClr val="000000"/>
                          </a:solidFill>
                          <a:latin typeface="Calibri" pitchFamily="34" charset="0"/>
                          <a:ea typeface="+mn-ea"/>
                          <a:cs typeface="Alvi Nastaleeq"/>
                        </a:rPr>
                        <a:t>предупреждения </a:t>
                      </a:r>
                      <a:r>
                        <a:rPr lang="ru-RU" sz="1400" b="1" kern="1400" baseline="0" dirty="0" smtClean="0">
                          <a:solidFill>
                            <a:srgbClr val="000000"/>
                          </a:solidFill>
                          <a:latin typeface="Calibri" pitchFamily="34" charset="0"/>
                          <a:ea typeface="+mn-ea"/>
                          <a:cs typeface="Alvi Nastaleeq"/>
                        </a:rPr>
                        <a:t> </a:t>
                      </a:r>
                      <a:r>
                        <a:rPr lang="ru-RU" sz="1400" b="1" kern="1400" baseline="0" dirty="0" smtClean="0">
                          <a:solidFill>
                            <a:srgbClr val="00B0F0"/>
                          </a:solidFill>
                          <a:latin typeface="Calibri" pitchFamily="34" charset="0"/>
                          <a:ea typeface="+mn-ea"/>
                          <a:cs typeface="Alvi Nastaleeq"/>
                        </a:rPr>
                        <a:t>наставления</a:t>
                      </a:r>
                      <a:endParaRPr lang="en-US" sz="1400" b="1" kern="1400" dirty="0" smtClean="0">
                        <a:solidFill>
                          <a:srgbClr val="00B0F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r h="559809">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40+</a:t>
                      </a:r>
                    </a:p>
                  </a:txBody>
                  <a:tcPr marL="0" marR="0" marT="0" marB="0" anchor="ctr">
                    <a:lnL w="28575" cap="flat" cmpd="sng" algn="ctr">
                      <a:solidFill>
                        <a:schemeClr val="accent4">
                          <a:lumMod val="10000"/>
                        </a:schemeClr>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chemeClr val="accent4">
                          <a:lumMod val="10000"/>
                        </a:schemeClr>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R="0" indent="0" algn="ctr" rtl="1">
                        <a:spcBef>
                          <a:spcPts val="0"/>
                        </a:spcBef>
                        <a:spcAft>
                          <a:spcPts val="1400"/>
                        </a:spcAft>
                      </a:pPr>
                      <a:r>
                        <a:rPr lang="ar-SA" sz="2400" kern="1400" dirty="0" smtClean="0">
                          <a:solidFill>
                            <a:srgbClr val="000000"/>
                          </a:solidFill>
                          <a:latin typeface="Times New Roman"/>
                          <a:ea typeface="+mn-ea"/>
                          <a:cs typeface="Majidi"/>
                        </a:rPr>
                        <a:t>أُولُوا الْأَلْبَاب</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chemeClr val="accent4">
                          <a:lumMod val="10000"/>
                        </a:schemeClr>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400" b="1" kern="1400" dirty="0" smtClean="0">
                          <a:solidFill>
                            <a:srgbClr val="000000"/>
                          </a:solidFill>
                          <a:latin typeface="Calibri" pitchFamily="34" charset="0"/>
                          <a:ea typeface="+mn-ea"/>
                          <a:cs typeface="Alvi Nastaleeq"/>
                        </a:rPr>
                        <a:t>обладающие пониманием</a:t>
                      </a:r>
                      <a:endParaRPr lang="en-US" sz="1400" b="1" kern="1400" dirty="0" smtClean="0">
                        <a:solidFill>
                          <a:srgbClr val="000000"/>
                        </a:solidFill>
                        <a:latin typeface="Calibri" pitchFamily="34" charset="0"/>
                        <a:ea typeface="+mn-ea"/>
                        <a:cs typeface="Alvi Nastaleeq"/>
                      </a:endParaRPr>
                    </a:p>
                  </a:txBody>
                  <a:tcPr marL="0" marR="0" marT="0" marB="0" anchor="ctr">
                    <a:lnL w="12700" cap="flat" cmpd="sng" algn="ctr">
                      <a:solidFill>
                        <a:sysClr val="windowText" lastClr="000000"/>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chemeClr val="accent4">
                          <a:lumMod val="10000"/>
                        </a:schemeClr>
                      </a:solidFill>
                      <a:prstDash val="solid"/>
                      <a:round/>
                      <a:headEnd type="none" w="med" len="med"/>
                      <a:tailEnd type="none" w="med" len="med"/>
                    </a:lnB>
                    <a:lnTlToBr w="12700" cmpd="sng">
                      <a:noFill/>
                      <a:prstDash val="solid"/>
                    </a:lnTlToBr>
                    <a:lnBlToTr w="12700" cmpd="sng">
                      <a:noFill/>
                      <a:prstDash val="solid"/>
                    </a:lnBlToTr>
                    <a:solidFill>
                      <a:srgbClr val="BDFFBD"/>
                    </a:solidFill>
                  </a:tcPr>
                </a:tc>
              </a:tr>
            </a:tbl>
          </a:graphicData>
        </a:graphic>
      </p:graphicFrame>
      <p:sp>
        <p:nvSpPr>
          <p:cNvPr id="17" name="Rectangle 13"/>
          <p:cNvSpPr txBox="1">
            <a:spLocks noChangeArrowheads="1"/>
          </p:cNvSpPr>
          <p:nvPr/>
        </p:nvSpPr>
        <p:spPr bwMode="auto">
          <a:xfrm>
            <a:off x="0" y="7620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1"/>
            <a:r>
              <a:rPr lang="ru-RU" sz="2800" kern="0" noProof="0" dirty="0" smtClean="0">
                <a:solidFill>
                  <a:schemeClr val="accent4">
                    <a:lumMod val="10000"/>
                  </a:schemeClr>
                </a:solidFill>
                <a:latin typeface="Calibri" pitchFamily="34" charset="0"/>
                <a:ea typeface="+mj-ea"/>
              </a:rPr>
              <a:t>Словарик </a:t>
            </a:r>
            <a:endParaRPr kumimoji="0" lang="ar-SA" sz="4400" b="1" i="0" u="none" strike="noStrike" kern="0" cap="none" spc="0" normalizeH="0" baseline="0" noProof="0" dirty="0" smtClean="0">
              <a:ln>
                <a:noFill/>
              </a:ln>
              <a:solidFill>
                <a:schemeClr val="accent4">
                  <a:lumMod val="10000"/>
                </a:schemeClr>
              </a:solidFill>
              <a:effectLst/>
              <a:uLnTx/>
              <a:uFillTx/>
              <a:latin typeface="Calibri" pitchFamily="34" charset="0"/>
              <a:ea typeface="+mj-ea"/>
              <a:cs typeface="Alvi Nastaleeq" pitchFamily="2" charset="-78"/>
            </a:endParaRPr>
          </a:p>
        </p:txBody>
      </p:sp>
      <p:graphicFrame>
        <p:nvGraphicFramePr>
          <p:cNvPr id="18" name="Group 3"/>
          <p:cNvGraphicFramePr>
            <a:graphicFrameLocks noGrp="1"/>
          </p:cNvGraphicFramePr>
          <p:nvPr>
            <p:extLst>
              <p:ext uri="{D42A27DB-BD31-4B8C-83A1-F6EECF244321}">
                <p14:modId xmlns:p14="http://schemas.microsoft.com/office/powerpoint/2010/main" val="1831833591"/>
              </p:ext>
            </p:extLst>
          </p:nvPr>
        </p:nvGraphicFramePr>
        <p:xfrm>
          <a:off x="3407484" y="1087435"/>
          <a:ext cx="2536826" cy="4398964"/>
        </p:xfrm>
        <a:graphic>
          <a:graphicData uri="http://schemas.openxmlformats.org/drawingml/2006/table">
            <a:tbl>
              <a:tblPr/>
              <a:tblGrid>
                <a:gridCol w="829347"/>
                <a:gridCol w="829347"/>
                <a:gridCol w="878132"/>
              </a:tblGrid>
              <a:tr h="1099741">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1200+</a:t>
                      </a:r>
                    </a:p>
                  </a:txBody>
                  <a:tcPr marL="0" marR="0" marT="0" marB="0" anchor="ctr">
                    <a:lnL w="28575" cap="flat" cmpd="sng" algn="ctr">
                      <a:solidFill>
                        <a:srgbClr val="000000"/>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28575"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lnTlToBr>
                      <a:noFill/>
                    </a:lnTlToBr>
                    <a:lnBlToTr>
                      <a:noFill/>
                    </a:lnBlToTr>
                    <a:solidFill>
                      <a:srgbClr val="F9F1B8"/>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2400" b="1" i="0" u="none" strike="noStrike" kern="1200" cap="none" normalizeH="0" baseline="0" dirty="0" smtClean="0">
                          <a:ln>
                            <a:noFill/>
                          </a:ln>
                          <a:solidFill>
                            <a:srgbClr val="605608"/>
                          </a:solidFill>
                          <a:effectLst/>
                          <a:latin typeface="ت"/>
                          <a:ea typeface="+mn-ea"/>
                          <a:cs typeface="Majidi" pitchFamily="2" charset="-78"/>
                        </a:rPr>
                        <a:t>لَ+هُ، هم...</a:t>
                      </a:r>
                    </a:p>
                  </a:txBody>
                  <a:tcPr anchor="ctr" horzOverflow="overflow">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28575"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lnTlToBr>
                      <a:noFill/>
                    </a:lnTlToBr>
                    <a:lnBlToTr>
                      <a:noFill/>
                    </a:lnBlToTr>
                    <a:solidFill>
                      <a:srgbClr val="F9F1B8"/>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400" b="1" kern="1400" dirty="0" smtClean="0">
                          <a:solidFill>
                            <a:srgbClr val="000000"/>
                          </a:solidFill>
                          <a:latin typeface="Calibri" pitchFamily="34" charset="0"/>
                          <a:ea typeface="+mn-ea"/>
                          <a:cs typeface="Alvi Nastaleeq"/>
                        </a:rPr>
                        <a:t>для</a:t>
                      </a:r>
                      <a:endParaRPr lang="en-US" sz="1400" b="1" kern="1400" dirty="0" smtClean="0">
                        <a:solidFill>
                          <a:srgbClr val="000000"/>
                        </a:solidFill>
                        <a:latin typeface="Calibri" pitchFamily="34" charset="0"/>
                        <a:ea typeface="+mn-ea"/>
                        <a:cs typeface="Alvi Nastaleeq"/>
                      </a:endParaRPr>
                    </a:p>
                  </a:txBody>
                  <a:tcPr marL="0" marR="0" marT="0" marB="0" anchor="ctr">
                    <a:lnL w="12700" cap="flat" cmpd="sng" algn="ctr">
                      <a:solidFill>
                        <a:schemeClr val="accent4">
                          <a:lumMod val="10000"/>
                        </a:schemeClr>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28575"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lnTlToBr>
                      <a:noFill/>
                    </a:lnTlToBr>
                    <a:lnBlToTr>
                      <a:noFill/>
                    </a:lnBlToTr>
                    <a:solidFill>
                      <a:srgbClr val="F9F1B8"/>
                    </a:solidFill>
                  </a:tcPr>
                </a:tc>
              </a:tr>
              <a:tr h="1099741">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3000+</a:t>
                      </a:r>
                    </a:p>
                  </a:txBody>
                  <a:tcPr marL="0" marR="0" marT="0" marB="0" anchor="ctr">
                    <a:lnL w="28575" cap="flat" cmpd="sng" algn="ctr">
                      <a:solidFill>
                        <a:srgbClr val="000000"/>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lnTlToBr>
                      <a:noFill/>
                    </a:lnTlToBr>
                    <a:lnBlToTr>
                      <a:noFill/>
                    </a:lnBlToTr>
                    <a:solidFill>
                      <a:srgbClr val="F9F1B8"/>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2400" b="1" i="0" u="none" strike="noStrike" kern="1200" cap="none" normalizeH="0" baseline="0" dirty="0" smtClean="0">
                          <a:ln>
                            <a:noFill/>
                          </a:ln>
                          <a:solidFill>
                            <a:srgbClr val="605608"/>
                          </a:solidFill>
                          <a:effectLst/>
                          <a:latin typeface="ت"/>
                          <a:ea typeface="+mn-ea"/>
                          <a:cs typeface="Majidi" pitchFamily="2" charset="-78"/>
                        </a:rPr>
                        <a:t>مِنْ+هُ، هم...</a:t>
                      </a:r>
                    </a:p>
                  </a:txBody>
                  <a:tcPr anchor="ctr" horzOverflow="overflow">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lnTlToBr>
                      <a:noFill/>
                    </a:lnTlToBr>
                    <a:lnBlToTr>
                      <a:noFill/>
                    </a:lnBlToTr>
                    <a:solidFill>
                      <a:srgbClr val="F9F1B8"/>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400" b="1" kern="1400" dirty="0" smtClean="0">
                          <a:solidFill>
                            <a:srgbClr val="000000"/>
                          </a:solidFill>
                          <a:latin typeface="Calibri" pitchFamily="34" charset="0"/>
                          <a:ea typeface="+mn-ea"/>
                          <a:cs typeface="Alvi Nastaleeq"/>
                        </a:rPr>
                        <a:t>от</a:t>
                      </a:r>
                      <a:endParaRPr lang="en-US" sz="1400" b="1" kern="1400" dirty="0" smtClean="0">
                        <a:solidFill>
                          <a:srgbClr val="000000"/>
                        </a:solidFill>
                        <a:latin typeface="Calibri" pitchFamily="34" charset="0"/>
                        <a:ea typeface="+mn-ea"/>
                        <a:cs typeface="Alvi Nastaleeq"/>
                      </a:endParaRPr>
                    </a:p>
                  </a:txBody>
                  <a:tcPr marL="0" marR="0" marT="0" marB="0" anchor="ctr">
                    <a:lnL w="12700" cap="flat" cmpd="sng" algn="ctr">
                      <a:solidFill>
                        <a:schemeClr val="accent4">
                          <a:lumMod val="10000"/>
                        </a:schemeClr>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lnTlToBr>
                      <a:noFill/>
                    </a:lnTlToBr>
                    <a:lnBlToTr>
                      <a:noFill/>
                    </a:lnBlToTr>
                    <a:solidFill>
                      <a:srgbClr val="F9F1B8"/>
                    </a:solidFill>
                  </a:tcPr>
                </a:tc>
              </a:tr>
              <a:tr h="1099741">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400+</a:t>
                      </a:r>
                    </a:p>
                  </a:txBody>
                  <a:tcPr marL="0" marR="0" marT="0" marB="0" anchor="ctr">
                    <a:lnL w="28575" cap="flat" cmpd="sng" algn="ctr">
                      <a:solidFill>
                        <a:srgbClr val="000000"/>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lnTlToBr>
                      <a:noFill/>
                    </a:lnTlToBr>
                    <a:lnBlToTr>
                      <a:noFill/>
                    </a:lnBlToTr>
                    <a:solidFill>
                      <a:srgbClr val="F9F1B8"/>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2400" b="1" i="0" u="none" strike="noStrike" kern="1200" cap="none" normalizeH="0" baseline="0" dirty="0" smtClean="0">
                          <a:ln>
                            <a:noFill/>
                          </a:ln>
                          <a:solidFill>
                            <a:srgbClr val="605608"/>
                          </a:solidFill>
                          <a:effectLst/>
                          <a:latin typeface="ت"/>
                          <a:ea typeface="+mn-ea"/>
                          <a:cs typeface="Majidi" pitchFamily="2" charset="-78"/>
                        </a:rPr>
                        <a:t>عَنْ+هُ، هم...</a:t>
                      </a:r>
                    </a:p>
                  </a:txBody>
                  <a:tcPr anchor="ctr" horzOverflow="overflow">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lnTlToBr>
                      <a:noFill/>
                    </a:lnTlToBr>
                    <a:lnBlToTr>
                      <a:noFill/>
                    </a:lnBlToTr>
                    <a:solidFill>
                      <a:srgbClr val="F9F1B8"/>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400" b="1" kern="1400" dirty="0" smtClean="0">
                          <a:solidFill>
                            <a:srgbClr val="000000"/>
                          </a:solidFill>
                          <a:latin typeface="Calibri" pitchFamily="34" charset="0"/>
                          <a:ea typeface="+mn-ea"/>
                          <a:cs typeface="Alvi Nastaleeq"/>
                        </a:rPr>
                        <a:t>с, о</a:t>
                      </a:r>
                      <a:endParaRPr lang="en-US" sz="1400" b="1" kern="1400" dirty="0" smtClean="0">
                        <a:solidFill>
                          <a:srgbClr val="000000"/>
                        </a:solidFill>
                        <a:latin typeface="Calibri" pitchFamily="34" charset="0"/>
                        <a:ea typeface="+mn-ea"/>
                        <a:cs typeface="Alvi Nastaleeq"/>
                      </a:endParaRPr>
                    </a:p>
                  </a:txBody>
                  <a:tcPr marL="0" marR="0" marT="0" marB="0" anchor="ctr">
                    <a:lnL w="12700" cap="flat" cmpd="sng" algn="ctr">
                      <a:solidFill>
                        <a:schemeClr val="accent4">
                          <a:lumMod val="10000"/>
                        </a:schemeClr>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lnTlToBr>
                      <a:noFill/>
                    </a:lnTlToBr>
                    <a:lnBlToTr>
                      <a:noFill/>
                    </a:lnBlToTr>
                    <a:solidFill>
                      <a:srgbClr val="F9F1B8"/>
                    </a:solidFill>
                  </a:tcPr>
                </a:tc>
              </a:tr>
              <a:tr h="1099741">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en-US" sz="1600" b="1" kern="1400" dirty="0" smtClean="0">
                          <a:solidFill>
                            <a:srgbClr val="000000"/>
                          </a:solidFill>
                          <a:latin typeface="Calibri" pitchFamily="34" charset="0"/>
                          <a:ea typeface="+mn-ea"/>
                          <a:cs typeface="Alvi Nastaleeq"/>
                        </a:rPr>
                        <a:t>155+</a:t>
                      </a:r>
                    </a:p>
                  </a:txBody>
                  <a:tcPr marL="0" marR="0" marT="0" marB="0" anchor="ctr">
                    <a:lnL w="28575" cap="flat" cmpd="sng" algn="ctr">
                      <a:solidFill>
                        <a:srgbClr val="000000"/>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28575" cap="flat" cmpd="sng" algn="ctr">
                      <a:solidFill>
                        <a:schemeClr val="accent4">
                          <a:lumMod val="10000"/>
                        </a:schemeClr>
                      </a:solidFill>
                      <a:prstDash val="solid"/>
                      <a:round/>
                      <a:headEnd type="none" w="med" len="med"/>
                      <a:tailEnd type="none" w="med" len="med"/>
                    </a:lnB>
                    <a:lnTlToBr>
                      <a:noFill/>
                    </a:lnTlToBr>
                    <a:lnBlToTr>
                      <a:noFill/>
                    </a:lnBlToTr>
                    <a:solidFill>
                      <a:srgbClr val="F9F1B8"/>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2400" b="1" i="0" u="none" strike="noStrike" kern="1200" cap="none" normalizeH="0" baseline="0" dirty="0" smtClean="0">
                          <a:ln>
                            <a:noFill/>
                          </a:ln>
                          <a:solidFill>
                            <a:srgbClr val="605608"/>
                          </a:solidFill>
                          <a:effectLst/>
                          <a:latin typeface="ت"/>
                          <a:ea typeface="+mn-ea"/>
                          <a:cs typeface="Majidi" pitchFamily="2" charset="-78"/>
                        </a:rPr>
                        <a:t>مَعَ+هُ، هم...</a:t>
                      </a:r>
                    </a:p>
                  </a:txBody>
                  <a:tcPr anchor="ctr" horzOverflow="overflow">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28575" cap="flat" cmpd="sng" algn="ctr">
                      <a:solidFill>
                        <a:schemeClr val="accent4">
                          <a:lumMod val="10000"/>
                        </a:schemeClr>
                      </a:solidFill>
                      <a:prstDash val="solid"/>
                      <a:round/>
                      <a:headEnd type="none" w="med" len="med"/>
                      <a:tailEnd type="none" w="med" len="med"/>
                    </a:lnB>
                    <a:lnTlToBr>
                      <a:noFill/>
                    </a:lnTlToBr>
                    <a:lnBlToTr>
                      <a:noFill/>
                    </a:lnBlToTr>
                    <a:solidFill>
                      <a:srgbClr val="F9F1B8"/>
                    </a:solidFill>
                  </a:tcPr>
                </a:tc>
                <a:tc>
                  <a:txBody>
                    <a:bodyPr/>
                    <a:lstStyle/>
                    <a:p>
                      <a:pPr marL="0" marR="0" indent="0" algn="ctr" defTabSz="914400" rtl="0" eaLnBrk="1" fontAlgn="auto" latinLnBrk="0" hangingPunct="1">
                        <a:lnSpc>
                          <a:spcPct val="100000"/>
                        </a:lnSpc>
                        <a:spcBef>
                          <a:spcPts val="0"/>
                        </a:spcBef>
                        <a:spcAft>
                          <a:spcPts val="1400"/>
                        </a:spcAft>
                        <a:buClrTx/>
                        <a:buSzTx/>
                        <a:buFontTx/>
                        <a:buNone/>
                        <a:tabLst/>
                        <a:defRPr/>
                      </a:pPr>
                      <a:r>
                        <a:rPr lang="ru-RU" sz="1400" b="1" kern="1400" dirty="0" smtClean="0">
                          <a:solidFill>
                            <a:srgbClr val="000000"/>
                          </a:solidFill>
                          <a:latin typeface="Calibri" pitchFamily="34" charset="0"/>
                          <a:ea typeface="+mn-ea"/>
                          <a:cs typeface="Alvi Nastaleeq"/>
                        </a:rPr>
                        <a:t>с,</a:t>
                      </a:r>
                      <a:r>
                        <a:rPr lang="ru-RU" sz="1400" b="1" kern="1400" baseline="0" dirty="0" smtClean="0">
                          <a:solidFill>
                            <a:srgbClr val="000000"/>
                          </a:solidFill>
                          <a:latin typeface="Calibri" pitchFamily="34" charset="0"/>
                          <a:ea typeface="+mn-ea"/>
                          <a:cs typeface="Alvi Nastaleeq"/>
                        </a:rPr>
                        <a:t> вместе с</a:t>
                      </a:r>
                      <a:endParaRPr lang="en-US" sz="1400" b="1" kern="1400" dirty="0" smtClean="0">
                        <a:solidFill>
                          <a:srgbClr val="000000"/>
                        </a:solidFill>
                        <a:latin typeface="Calibri" pitchFamily="34" charset="0"/>
                        <a:ea typeface="+mn-ea"/>
                        <a:cs typeface="Alvi Nastaleeq"/>
                      </a:endParaRPr>
                    </a:p>
                  </a:txBody>
                  <a:tcPr marL="0" marR="0" marT="0" marB="0" anchor="ctr">
                    <a:lnL w="12700" cap="flat" cmpd="sng" algn="ctr">
                      <a:solidFill>
                        <a:schemeClr val="accent4">
                          <a:lumMod val="10000"/>
                        </a:schemeClr>
                      </a:solidFill>
                      <a:prstDash val="solid"/>
                      <a:round/>
                      <a:headEnd type="none" w="med" len="med"/>
                      <a:tailEnd type="none" w="med" len="med"/>
                    </a:lnL>
                    <a:lnR w="28575"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28575" cap="flat" cmpd="sng" algn="ctr">
                      <a:solidFill>
                        <a:schemeClr val="accent4">
                          <a:lumMod val="10000"/>
                        </a:schemeClr>
                      </a:solidFill>
                      <a:prstDash val="solid"/>
                      <a:round/>
                      <a:headEnd type="none" w="med" len="med"/>
                      <a:tailEnd type="none" w="med" len="med"/>
                    </a:lnB>
                    <a:lnTlToBr>
                      <a:noFill/>
                    </a:lnTlToBr>
                    <a:lnBlToTr>
                      <a:noFill/>
                    </a:lnBlToTr>
                    <a:solidFill>
                      <a:srgbClr val="F9F1B8"/>
                    </a:solidFill>
                  </a:tcPr>
                </a:tc>
              </a:tr>
            </a:tbl>
          </a:graphicData>
        </a:graphic>
      </p:graphicFrame>
    </p:spTree>
    <p:extLst>
      <p:ext uri="{BB962C8B-B14F-4D97-AF65-F5344CB8AC3E}">
        <p14:creationId xmlns:p14="http://schemas.microsoft.com/office/powerpoint/2010/main" val="1093345995"/>
      </p:ext>
    </p:extLst>
  </p:cSld>
  <p:clrMapOvr>
    <a:masterClrMapping/>
  </p:clrMapOvr>
  <p:transition advTm="73305"/>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sz="quarter"/>
          </p:nvPr>
        </p:nvSpPr>
        <p:spPr>
          <a:xfrm>
            <a:off x="685800" y="0"/>
            <a:ext cx="7772400" cy="1143000"/>
          </a:xfrm>
        </p:spPr>
        <p:txBody>
          <a:bodyPr/>
          <a:lstStyle/>
          <a:p>
            <a:r>
              <a:rPr lang="ru-RU" dirty="0" smtClean="0"/>
              <a:t>Что это означает?</a:t>
            </a:r>
            <a:endParaRPr lang="en-US" dirty="0" smtClean="0"/>
          </a:p>
        </p:txBody>
      </p:sp>
      <p:sp>
        <p:nvSpPr>
          <p:cNvPr id="8195" name="Rectangle 3"/>
          <p:cNvSpPr>
            <a:spLocks noGrp="1" noChangeArrowheads="1"/>
          </p:cNvSpPr>
          <p:nvPr>
            <p:ph type="subTitle" sz="quarter" idx="1"/>
          </p:nvPr>
        </p:nvSpPr>
        <p:spPr>
          <a:xfrm>
            <a:off x="762000" y="1828800"/>
            <a:ext cx="7391400" cy="2667000"/>
          </a:xfrm>
        </p:spPr>
        <p:txBody>
          <a:bodyPr/>
          <a:lstStyle/>
          <a:p>
            <a:pPr algn="just">
              <a:buFont typeface="Wingdings" pitchFamily="2" charset="2"/>
              <a:buNone/>
            </a:pPr>
            <a:r>
              <a:rPr lang="ru-RU" sz="2800" dirty="0" smtClean="0"/>
              <a:t>Даже если Вы прочитаете 100 переводов Корана, Вы не читали Корана , а только перевод его смыслов.</a:t>
            </a:r>
            <a:endParaRPr lang="en-US" sz="2800" dirty="0" smtClean="0"/>
          </a:p>
          <a:p>
            <a:pPr algn="ctr" rtl="0">
              <a:buFont typeface="Wingdings" pitchFamily="2" charset="2"/>
              <a:buNone/>
            </a:pPr>
            <a:endParaRPr lang="en-US" sz="2800" dirty="0" smtClean="0"/>
          </a:p>
          <a:p>
            <a:pPr algn="ctr" rtl="0">
              <a:buFont typeface="Wingdings" pitchFamily="2" charset="2"/>
              <a:buNone/>
            </a:pPr>
            <a:r>
              <a:rPr lang="ru-RU" sz="2800" b="1" dirty="0" smtClean="0"/>
              <a:t>Коран – только на арабском!</a:t>
            </a:r>
            <a:endParaRPr lang="ar-SA" sz="2800" b="1" dirty="0" smtClean="0"/>
          </a:p>
        </p:txBody>
      </p:sp>
    </p:spTree>
  </p:cSld>
  <p:clrMapOvr>
    <a:overrideClrMapping bg1="dk2" tx1="lt1" bg2="dk1" tx2="lt2" accent1="accent1" accent2="accent2" accent3="accent3" accent4="accent4" accent5="accent5" accent6="accent6" hlink="hlink" folHlink="folHlink"/>
  </p:clrMapOvr>
  <p:transition advTm="55849"/>
  <p:timing>
    <p:tnLst>
      <p:par>
        <p:cTn id="1" dur="indefinite" restart="never" nodeType="tmRoot"/>
      </p:par>
    </p:tnLst>
  </p:timing>
</p:sld>
</file>

<file path=ppt/theme/theme1.xml><?xml version="1.0" encoding="utf-8"?>
<a:theme xmlns:a="http://schemas.openxmlformats.org/drawingml/2006/main" name="6_Beam">
  <a:themeElements>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fontScheme name="6_Beam">
      <a:majorFont>
        <a:latin typeface="Tahoma"/>
        <a:ea typeface=""/>
        <a:cs typeface="Nafees Web Naskh"/>
      </a:majorFont>
      <a:minorFont>
        <a:latin typeface="Tahoma"/>
        <a:ea typeface=""/>
        <a:cs typeface="Nafees Web Nask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ar-SA" sz="4800" b="1" i="0" u="none" strike="noStrike" cap="none" normalizeH="0" baseline="0" smtClean="0">
            <a:ln>
              <a:noFill/>
            </a:ln>
            <a:solidFill>
              <a:schemeClr val="tx1"/>
            </a:solidFill>
            <a:effectLst/>
            <a:latin typeface="Tahoma" pitchFamily="34" charset="0"/>
            <a:cs typeface="Alvi Nastaleeq"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ar-SA" sz="4800" b="1" i="0" u="none" strike="noStrike" cap="none" normalizeH="0" baseline="0" smtClean="0">
            <a:ln>
              <a:noFill/>
            </a:ln>
            <a:solidFill>
              <a:schemeClr val="tx1"/>
            </a:solidFill>
            <a:effectLst/>
            <a:latin typeface="Tahoma" pitchFamily="34" charset="0"/>
            <a:cs typeface="Alvi Nastaleeq" pitchFamily="2" charset="-78"/>
          </a:defRPr>
        </a:defPPr>
      </a:lstStyle>
    </a:lnDef>
  </a:objectDefaults>
  <a:extraClrSchemeLst>
    <a:extraClrScheme>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6_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6_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6_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6_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6_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6_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6_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6_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10.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11.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12.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13.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14.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15.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16.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17.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18.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19.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2.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20.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21.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22.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23.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24.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25.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26.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27.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28.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29.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3.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30.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31.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32.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33.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34.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35.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36.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37.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38.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39.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4.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40.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41.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42.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43.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44.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45.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46.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47.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48.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49.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5.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50.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51.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52.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53.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54.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55.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56.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57.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58.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59.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6.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60.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61.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62.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63.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64.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65.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66.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67.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7.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8.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9.xml><?xml version="1.0" encoding="utf-8"?>
<a:themeOverride xmlns:a="http://schemas.openxmlformats.org/drawingml/2006/main">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docProps/app.xml><?xml version="1.0" encoding="utf-8"?>
<Properties xmlns="http://schemas.openxmlformats.org/officeDocument/2006/extended-properties" xmlns:vt="http://schemas.openxmlformats.org/officeDocument/2006/docPropsVTypes">
  <Template/>
  <TotalTime>20882</TotalTime>
  <Words>3221</Words>
  <Application>Microsoft Office PowerPoint</Application>
  <PresentationFormat>On-screen Show (4:3)</PresentationFormat>
  <Paragraphs>863</Paragraphs>
  <Slides>85</Slides>
  <Notes>73</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6_Beam</vt:lpstr>
      <vt:lpstr>PowerPoint Presentation</vt:lpstr>
      <vt:lpstr>PowerPoint Presentation</vt:lpstr>
      <vt:lpstr>PowerPoint Presentation</vt:lpstr>
      <vt:lpstr>Не забудьте 7 ДЗ:</vt:lpstr>
      <vt:lpstr>PowerPoint Presentation</vt:lpstr>
      <vt:lpstr>Цель ниспослания Корана</vt:lpstr>
      <vt:lpstr>Коран нельзя перевести</vt:lpstr>
      <vt:lpstr>Коран нельзя перевести</vt:lpstr>
      <vt:lpstr>Что это означает?</vt:lpstr>
      <vt:lpstr>Обратите внимание</vt:lpstr>
      <vt:lpstr>Обратите внимание</vt:lpstr>
      <vt:lpstr>Обратите внимание</vt:lpstr>
      <vt:lpstr>Обратите внимание</vt:lpstr>
      <vt:lpstr>Особые милости Корана</vt:lpstr>
      <vt:lpstr> </vt:lpstr>
      <vt:lpstr>PowerPoint Presentation</vt:lpstr>
      <vt:lpstr>PowerPoint Presentation</vt:lpstr>
      <vt:lpstr>لَقَدْ = لَ + قَدْ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Понимать легко</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Важный совет для запоминания значений слов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важных слова  </vt:lpstr>
      <vt:lpstr>3 важных слова </vt:lpstr>
      <vt:lpstr>3 важных слова </vt:lpstr>
      <vt:lpstr>3 важных слова </vt:lpstr>
      <vt:lpstr>إِنْ - إِنَّ - إِنَّمَا</vt:lpstr>
      <vt:lpstr>إِنْ - إِنَّ - إِنَّمَا</vt:lpstr>
      <vt:lpstr>إِنْ - إِنَّ - إِنَّمَا</vt:lpstr>
      <vt:lpstr>Легко понимать</vt:lpstr>
      <vt:lpstr>Не только легко, но и почетно</vt:lpstr>
      <vt:lpstr>Самое важное – намерение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نہيں، نہيں...</dc:title>
  <dc:creator>dr</dc:creator>
  <cp:lastModifiedBy>hgani</cp:lastModifiedBy>
  <cp:revision>2465</cp:revision>
  <dcterms:created xsi:type="dcterms:W3CDTF">2005-07-29T08:30:06Z</dcterms:created>
  <dcterms:modified xsi:type="dcterms:W3CDTF">2015-08-10T19:17:44Z</dcterms:modified>
</cp:coreProperties>
</file>